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84" r:id="rId17"/>
    <p:sldId id="276" r:id="rId18"/>
    <p:sldId id="271" r:id="rId19"/>
    <p:sldId id="273" r:id="rId20"/>
    <p:sldId id="274" r:id="rId21"/>
    <p:sldId id="280" r:id="rId22"/>
    <p:sldId id="275" r:id="rId23"/>
    <p:sldId id="277" r:id="rId24"/>
    <p:sldId id="278" r:id="rId25"/>
    <p:sldId id="279" r:id="rId26"/>
    <p:sldId id="283"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ivine sivry" userId="babb0a62dab1edc2" providerId="LiveId" clId="{D89A1668-817B-4557-A99D-60D4A34E6DE3}"/>
    <pc:docChg chg="custSel addSld modSld">
      <pc:chgData name="ludivine sivry" userId="babb0a62dab1edc2" providerId="LiveId" clId="{D89A1668-817B-4557-A99D-60D4A34E6DE3}" dt="2024-02-13T20:07:00.596" v="17" actId="20577"/>
      <pc:docMkLst>
        <pc:docMk/>
      </pc:docMkLst>
      <pc:sldChg chg="modSp new mod">
        <pc:chgData name="ludivine sivry" userId="babb0a62dab1edc2" providerId="LiveId" clId="{D89A1668-817B-4557-A99D-60D4A34E6DE3}" dt="2024-02-13T20:07:00.596" v="17" actId="20577"/>
        <pc:sldMkLst>
          <pc:docMk/>
          <pc:sldMk cId="640422386" sldId="284"/>
        </pc:sldMkLst>
        <pc:spChg chg="mod">
          <ac:chgData name="ludivine sivry" userId="babb0a62dab1edc2" providerId="LiveId" clId="{D89A1668-817B-4557-A99D-60D4A34E6DE3}" dt="2024-02-13T20:07:00.596" v="17" actId="20577"/>
          <ac:spMkLst>
            <pc:docMk/>
            <pc:sldMk cId="640422386" sldId="284"/>
            <ac:spMk id="2" creationId="{AD822762-643D-101E-C439-8CDBA2E7A4C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9032E-38B9-466A-91F0-EAF2258FD7B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8AB41A7-981C-49B9-A70F-1E278B55BCCE}">
      <dgm:prSet custT="1"/>
      <dgm:spPr/>
      <dgm:t>
        <a:bodyPr/>
        <a:lstStyle/>
        <a:p>
          <a:pPr>
            <a:lnSpc>
              <a:spcPct val="100000"/>
            </a:lnSpc>
          </a:pPr>
          <a:r>
            <a:rPr lang="fr-FR" sz="1800" dirty="0"/>
            <a:t>Souvent  agressif, suractif, dans la compétition.</a:t>
          </a:r>
          <a:endParaRPr lang="en-US" sz="1800" dirty="0"/>
        </a:p>
      </dgm:t>
    </dgm:pt>
    <dgm:pt modelId="{1F327B71-D12B-4036-A37C-50D8BDCBB51A}" type="parTrans" cxnId="{C58B36D4-8DA0-4508-B26B-3BE701122FF2}">
      <dgm:prSet/>
      <dgm:spPr/>
      <dgm:t>
        <a:bodyPr/>
        <a:lstStyle/>
        <a:p>
          <a:endParaRPr lang="en-US"/>
        </a:p>
      </dgm:t>
    </dgm:pt>
    <dgm:pt modelId="{F7EE08A7-E70A-4688-9771-799C3F666F06}" type="sibTrans" cxnId="{C58B36D4-8DA0-4508-B26B-3BE701122FF2}">
      <dgm:prSet/>
      <dgm:spPr/>
      <dgm:t>
        <a:bodyPr/>
        <a:lstStyle/>
        <a:p>
          <a:endParaRPr lang="en-US"/>
        </a:p>
      </dgm:t>
    </dgm:pt>
    <dgm:pt modelId="{294AD215-8C4F-473D-B60C-9036C354529D}">
      <dgm:prSet custT="1"/>
      <dgm:spPr/>
      <dgm:t>
        <a:bodyPr/>
        <a:lstStyle/>
        <a:p>
          <a:pPr>
            <a:lnSpc>
              <a:spcPct val="100000"/>
            </a:lnSpc>
          </a:pPr>
          <a:r>
            <a:rPr lang="fr-FR" sz="1800" dirty="0"/>
            <a:t>Il exprime toujours ses réactions, parfois de façon disproportionnée et colérique.</a:t>
          </a:r>
          <a:endParaRPr lang="en-US" sz="1800" dirty="0"/>
        </a:p>
      </dgm:t>
    </dgm:pt>
    <dgm:pt modelId="{F543819B-F2E2-427B-B40C-F6847E2BE19F}" type="parTrans" cxnId="{AEFFEA8E-790E-4581-8802-12E13FDEFF83}">
      <dgm:prSet/>
      <dgm:spPr/>
      <dgm:t>
        <a:bodyPr/>
        <a:lstStyle/>
        <a:p>
          <a:endParaRPr lang="en-US"/>
        </a:p>
      </dgm:t>
    </dgm:pt>
    <dgm:pt modelId="{2C30226C-93BC-4AD5-BEF7-10B9E5C91AD1}" type="sibTrans" cxnId="{AEFFEA8E-790E-4581-8802-12E13FDEFF83}">
      <dgm:prSet/>
      <dgm:spPr/>
      <dgm:t>
        <a:bodyPr/>
        <a:lstStyle/>
        <a:p>
          <a:endParaRPr lang="en-US"/>
        </a:p>
      </dgm:t>
    </dgm:pt>
    <dgm:pt modelId="{37240BD9-48F3-4B71-836F-8BF8D4F66B17}">
      <dgm:prSet custT="1"/>
      <dgm:spPr/>
      <dgm:t>
        <a:bodyPr/>
        <a:lstStyle/>
        <a:p>
          <a:pPr>
            <a:lnSpc>
              <a:spcPct val="100000"/>
            </a:lnSpc>
          </a:pPr>
          <a:r>
            <a:rPr lang="fr-FR" sz="1800" dirty="0"/>
            <a:t>C’est le profil des ambitieux et des perfectionnistes, qui réagissent par l’action.</a:t>
          </a:r>
          <a:endParaRPr lang="en-US" sz="1800" dirty="0"/>
        </a:p>
      </dgm:t>
    </dgm:pt>
    <dgm:pt modelId="{16354A5B-A5C9-4516-8A4D-A407655CF54C}" type="parTrans" cxnId="{1E054B9D-DA5E-4FB4-8EFB-C925B63E7C16}">
      <dgm:prSet/>
      <dgm:spPr/>
      <dgm:t>
        <a:bodyPr/>
        <a:lstStyle/>
        <a:p>
          <a:endParaRPr lang="en-US"/>
        </a:p>
      </dgm:t>
    </dgm:pt>
    <dgm:pt modelId="{FFA227C6-2D6F-4CE3-A1D0-B32007A9A9FD}" type="sibTrans" cxnId="{1E054B9D-DA5E-4FB4-8EFB-C925B63E7C16}">
      <dgm:prSet/>
      <dgm:spPr/>
      <dgm:t>
        <a:bodyPr/>
        <a:lstStyle/>
        <a:p>
          <a:endParaRPr lang="en-US"/>
        </a:p>
      </dgm:t>
    </dgm:pt>
    <dgm:pt modelId="{CD2D4EAA-73EF-4235-B5D9-A2F788F180CB}">
      <dgm:prSet/>
      <dgm:spPr/>
      <dgm:t>
        <a:bodyPr/>
        <a:lstStyle/>
        <a:p>
          <a:pPr>
            <a:lnSpc>
              <a:spcPct val="100000"/>
            </a:lnSpc>
          </a:pPr>
          <a:r>
            <a:rPr lang="fr-FR"/>
            <a:t>Le corps, lui, répond par excès d’adrénaline, ce qui rend les types A peu sensibles aux dépressions nerveuses mais vulnérables aux accidents cardio-vasculaires.</a:t>
          </a:r>
          <a:endParaRPr lang="en-US"/>
        </a:p>
      </dgm:t>
    </dgm:pt>
    <dgm:pt modelId="{4E748F94-F3D0-4C07-A9F1-12360225A20E}" type="parTrans" cxnId="{30B65305-9A2E-4343-A5E2-83F2D053C7E8}">
      <dgm:prSet/>
      <dgm:spPr/>
      <dgm:t>
        <a:bodyPr/>
        <a:lstStyle/>
        <a:p>
          <a:endParaRPr lang="en-US"/>
        </a:p>
      </dgm:t>
    </dgm:pt>
    <dgm:pt modelId="{FF9AEDF8-4509-4484-9F20-C7727BED258F}" type="sibTrans" cxnId="{30B65305-9A2E-4343-A5E2-83F2D053C7E8}">
      <dgm:prSet/>
      <dgm:spPr/>
      <dgm:t>
        <a:bodyPr/>
        <a:lstStyle/>
        <a:p>
          <a:endParaRPr lang="en-US"/>
        </a:p>
      </dgm:t>
    </dgm:pt>
    <dgm:pt modelId="{F9FA6CBB-7F35-4CEE-8B51-73D11119FEA8}" type="pres">
      <dgm:prSet presAssocID="{2DE9032E-38B9-466A-91F0-EAF2258FD7BB}" presName="root" presStyleCnt="0">
        <dgm:presLayoutVars>
          <dgm:dir/>
          <dgm:resizeHandles val="exact"/>
        </dgm:presLayoutVars>
      </dgm:prSet>
      <dgm:spPr/>
    </dgm:pt>
    <dgm:pt modelId="{6066FE4E-1D52-4783-97FF-C7B801AA2782}" type="pres">
      <dgm:prSet presAssocID="{08AB41A7-981C-49B9-A70F-1E278B55BCCE}" presName="compNode" presStyleCnt="0"/>
      <dgm:spPr/>
    </dgm:pt>
    <dgm:pt modelId="{21842E90-DFB2-4EA4-81DA-3E55368CF657}" type="pres">
      <dgm:prSet presAssocID="{08AB41A7-981C-49B9-A70F-1E278B55BCCE}" presName="bgRect" presStyleLbl="bgShp" presStyleIdx="0" presStyleCnt="4"/>
      <dgm:spPr/>
    </dgm:pt>
    <dgm:pt modelId="{F66FF4C0-0E8C-471F-95A2-4E5CF24B1637}" type="pres">
      <dgm:prSet presAssocID="{08AB41A7-981C-49B9-A70F-1E278B55BC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cer Player"/>
        </a:ext>
      </dgm:extLst>
    </dgm:pt>
    <dgm:pt modelId="{80348E34-C35C-4CC2-8D09-99EB7D7CA1B3}" type="pres">
      <dgm:prSet presAssocID="{08AB41A7-981C-49B9-A70F-1E278B55BCCE}" presName="spaceRect" presStyleCnt="0"/>
      <dgm:spPr/>
    </dgm:pt>
    <dgm:pt modelId="{1DD48DB1-DABF-4136-A2CE-BCBF58B9FAE2}" type="pres">
      <dgm:prSet presAssocID="{08AB41A7-981C-49B9-A70F-1E278B55BCCE}" presName="parTx" presStyleLbl="revTx" presStyleIdx="0" presStyleCnt="4" custScaleX="104892">
        <dgm:presLayoutVars>
          <dgm:chMax val="0"/>
          <dgm:chPref val="0"/>
        </dgm:presLayoutVars>
      </dgm:prSet>
      <dgm:spPr/>
    </dgm:pt>
    <dgm:pt modelId="{2AF3C0A5-87BB-49FF-800F-2B58CD975636}" type="pres">
      <dgm:prSet presAssocID="{F7EE08A7-E70A-4688-9771-799C3F666F06}" presName="sibTrans" presStyleCnt="0"/>
      <dgm:spPr/>
    </dgm:pt>
    <dgm:pt modelId="{33E21B25-A624-4071-B834-F68B693A8672}" type="pres">
      <dgm:prSet presAssocID="{294AD215-8C4F-473D-B60C-9036C354529D}" presName="compNode" presStyleCnt="0"/>
      <dgm:spPr/>
    </dgm:pt>
    <dgm:pt modelId="{C9A88717-4F95-44C0-8E1E-55E71DD06095}" type="pres">
      <dgm:prSet presAssocID="{294AD215-8C4F-473D-B60C-9036C354529D}" presName="bgRect" presStyleLbl="bgShp" presStyleIdx="1" presStyleCnt="4"/>
      <dgm:spPr/>
    </dgm:pt>
    <dgm:pt modelId="{04E6604D-65CA-48A3-8096-1E75884CA9A9}" type="pres">
      <dgm:prSet presAssocID="{294AD215-8C4F-473D-B60C-9036C35452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E7B31DBE-EF9D-40A0-B635-07AB8D75382D}" type="pres">
      <dgm:prSet presAssocID="{294AD215-8C4F-473D-B60C-9036C354529D}" presName="spaceRect" presStyleCnt="0"/>
      <dgm:spPr/>
    </dgm:pt>
    <dgm:pt modelId="{BA64BD61-2425-48AD-A7F2-745F514F1AFA}" type="pres">
      <dgm:prSet presAssocID="{294AD215-8C4F-473D-B60C-9036C354529D}" presName="parTx" presStyleLbl="revTx" presStyleIdx="1" presStyleCnt="4">
        <dgm:presLayoutVars>
          <dgm:chMax val="0"/>
          <dgm:chPref val="0"/>
        </dgm:presLayoutVars>
      </dgm:prSet>
      <dgm:spPr/>
    </dgm:pt>
    <dgm:pt modelId="{A88583C3-2B43-488F-B2CB-FBC775BB247F}" type="pres">
      <dgm:prSet presAssocID="{2C30226C-93BC-4AD5-BEF7-10B9E5C91AD1}" presName="sibTrans" presStyleCnt="0"/>
      <dgm:spPr/>
    </dgm:pt>
    <dgm:pt modelId="{0B556B5B-234B-4D4E-8FFD-18C798930611}" type="pres">
      <dgm:prSet presAssocID="{37240BD9-48F3-4B71-836F-8BF8D4F66B17}" presName="compNode" presStyleCnt="0"/>
      <dgm:spPr/>
    </dgm:pt>
    <dgm:pt modelId="{CC3C6E1E-B332-498E-BF50-476ACFF79A83}" type="pres">
      <dgm:prSet presAssocID="{37240BD9-48F3-4B71-836F-8BF8D4F66B17}" presName="bgRect" presStyleLbl="bgShp" presStyleIdx="2" presStyleCnt="4"/>
      <dgm:spPr/>
    </dgm:pt>
    <dgm:pt modelId="{6DEF18BC-328C-4594-8890-D37CC36BB99A}" type="pres">
      <dgm:prSet presAssocID="{37240BD9-48F3-4B71-836F-8BF8D4F66B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tilisateur"/>
        </a:ext>
      </dgm:extLst>
    </dgm:pt>
    <dgm:pt modelId="{FB311762-73EC-4FD5-8202-67A91A02C97C}" type="pres">
      <dgm:prSet presAssocID="{37240BD9-48F3-4B71-836F-8BF8D4F66B17}" presName="spaceRect" presStyleCnt="0"/>
      <dgm:spPr/>
    </dgm:pt>
    <dgm:pt modelId="{8CBAB4E1-C340-4A26-9087-779732D4D7AD}" type="pres">
      <dgm:prSet presAssocID="{37240BD9-48F3-4B71-836F-8BF8D4F66B17}" presName="parTx" presStyleLbl="revTx" presStyleIdx="2" presStyleCnt="4" custScaleX="102293" custLinFactNeighborX="-1854" custLinFactNeighborY="1118">
        <dgm:presLayoutVars>
          <dgm:chMax val="0"/>
          <dgm:chPref val="0"/>
        </dgm:presLayoutVars>
      </dgm:prSet>
      <dgm:spPr/>
    </dgm:pt>
    <dgm:pt modelId="{9D5BC4C7-4BED-43A8-8839-648A473A1444}" type="pres">
      <dgm:prSet presAssocID="{FFA227C6-2D6F-4CE3-A1D0-B32007A9A9FD}" presName="sibTrans" presStyleCnt="0"/>
      <dgm:spPr/>
    </dgm:pt>
    <dgm:pt modelId="{B0953875-7BF4-40EE-A621-044734FF0DE2}" type="pres">
      <dgm:prSet presAssocID="{CD2D4EAA-73EF-4235-B5D9-A2F788F180CB}" presName="compNode" presStyleCnt="0"/>
      <dgm:spPr/>
    </dgm:pt>
    <dgm:pt modelId="{5C3D22C7-05A0-4770-ADAF-D3B39058787C}" type="pres">
      <dgm:prSet presAssocID="{CD2D4EAA-73EF-4235-B5D9-A2F788F180CB}" presName="bgRect" presStyleLbl="bgShp" presStyleIdx="3" presStyleCnt="4"/>
      <dgm:spPr/>
    </dgm:pt>
    <dgm:pt modelId="{79616B02-73B1-4242-9025-F4483434E20A}" type="pres">
      <dgm:prSet presAssocID="{CD2D4EAA-73EF-4235-B5D9-A2F788F180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BC57FD62-5EDC-46FD-A89F-E48EC95F90BB}" type="pres">
      <dgm:prSet presAssocID="{CD2D4EAA-73EF-4235-B5D9-A2F788F180CB}" presName="spaceRect" presStyleCnt="0"/>
      <dgm:spPr/>
    </dgm:pt>
    <dgm:pt modelId="{18378198-DBDD-44FB-8E30-A5487B1D03F1}" type="pres">
      <dgm:prSet presAssocID="{CD2D4EAA-73EF-4235-B5D9-A2F788F180CB}" presName="parTx" presStyleLbl="revTx" presStyleIdx="3" presStyleCnt="4">
        <dgm:presLayoutVars>
          <dgm:chMax val="0"/>
          <dgm:chPref val="0"/>
        </dgm:presLayoutVars>
      </dgm:prSet>
      <dgm:spPr/>
    </dgm:pt>
  </dgm:ptLst>
  <dgm:cxnLst>
    <dgm:cxn modelId="{30B65305-9A2E-4343-A5E2-83F2D053C7E8}" srcId="{2DE9032E-38B9-466A-91F0-EAF2258FD7BB}" destId="{CD2D4EAA-73EF-4235-B5D9-A2F788F180CB}" srcOrd="3" destOrd="0" parTransId="{4E748F94-F3D0-4C07-A9F1-12360225A20E}" sibTransId="{FF9AEDF8-4509-4484-9F20-C7727BED258F}"/>
    <dgm:cxn modelId="{DEFE375C-CCC2-4B49-8530-E03825302FF6}" type="presOf" srcId="{37240BD9-48F3-4B71-836F-8BF8D4F66B17}" destId="{8CBAB4E1-C340-4A26-9087-779732D4D7AD}" srcOrd="0" destOrd="0" presId="urn:microsoft.com/office/officeart/2018/2/layout/IconVerticalSolidList"/>
    <dgm:cxn modelId="{DB29CD6C-3013-426C-AE07-22512EB88888}" type="presOf" srcId="{08AB41A7-981C-49B9-A70F-1E278B55BCCE}" destId="{1DD48DB1-DABF-4136-A2CE-BCBF58B9FAE2}" srcOrd="0" destOrd="0" presId="urn:microsoft.com/office/officeart/2018/2/layout/IconVerticalSolidList"/>
    <dgm:cxn modelId="{AEFFEA8E-790E-4581-8802-12E13FDEFF83}" srcId="{2DE9032E-38B9-466A-91F0-EAF2258FD7BB}" destId="{294AD215-8C4F-473D-B60C-9036C354529D}" srcOrd="1" destOrd="0" parTransId="{F543819B-F2E2-427B-B40C-F6847E2BE19F}" sibTransId="{2C30226C-93BC-4AD5-BEF7-10B9E5C91AD1}"/>
    <dgm:cxn modelId="{17DC7393-C7B7-44F4-98A6-FE065BA61B51}" type="presOf" srcId="{294AD215-8C4F-473D-B60C-9036C354529D}" destId="{BA64BD61-2425-48AD-A7F2-745F514F1AFA}" srcOrd="0" destOrd="0" presId="urn:microsoft.com/office/officeart/2018/2/layout/IconVerticalSolidList"/>
    <dgm:cxn modelId="{1E054B9D-DA5E-4FB4-8EFB-C925B63E7C16}" srcId="{2DE9032E-38B9-466A-91F0-EAF2258FD7BB}" destId="{37240BD9-48F3-4B71-836F-8BF8D4F66B17}" srcOrd="2" destOrd="0" parTransId="{16354A5B-A5C9-4516-8A4D-A407655CF54C}" sibTransId="{FFA227C6-2D6F-4CE3-A1D0-B32007A9A9FD}"/>
    <dgm:cxn modelId="{CB1650A1-4CF9-4C2B-83D2-97B9FF09F3B2}" type="presOf" srcId="{CD2D4EAA-73EF-4235-B5D9-A2F788F180CB}" destId="{18378198-DBDD-44FB-8E30-A5487B1D03F1}" srcOrd="0" destOrd="0" presId="urn:microsoft.com/office/officeart/2018/2/layout/IconVerticalSolidList"/>
    <dgm:cxn modelId="{531E9AB6-8B1C-43C1-83EE-1D102C76E622}" type="presOf" srcId="{2DE9032E-38B9-466A-91F0-EAF2258FD7BB}" destId="{F9FA6CBB-7F35-4CEE-8B51-73D11119FEA8}" srcOrd="0" destOrd="0" presId="urn:microsoft.com/office/officeart/2018/2/layout/IconVerticalSolidList"/>
    <dgm:cxn modelId="{C58B36D4-8DA0-4508-B26B-3BE701122FF2}" srcId="{2DE9032E-38B9-466A-91F0-EAF2258FD7BB}" destId="{08AB41A7-981C-49B9-A70F-1E278B55BCCE}" srcOrd="0" destOrd="0" parTransId="{1F327B71-D12B-4036-A37C-50D8BDCBB51A}" sibTransId="{F7EE08A7-E70A-4688-9771-799C3F666F06}"/>
    <dgm:cxn modelId="{04DED890-1C40-43DD-876C-E940CCBB9B51}" type="presParOf" srcId="{F9FA6CBB-7F35-4CEE-8B51-73D11119FEA8}" destId="{6066FE4E-1D52-4783-97FF-C7B801AA2782}" srcOrd="0" destOrd="0" presId="urn:microsoft.com/office/officeart/2018/2/layout/IconVerticalSolidList"/>
    <dgm:cxn modelId="{D296D651-D34E-497A-9C2C-A1C21226E1C0}" type="presParOf" srcId="{6066FE4E-1D52-4783-97FF-C7B801AA2782}" destId="{21842E90-DFB2-4EA4-81DA-3E55368CF657}" srcOrd="0" destOrd="0" presId="urn:microsoft.com/office/officeart/2018/2/layout/IconVerticalSolidList"/>
    <dgm:cxn modelId="{7CA8E31E-F687-4F61-9D63-E3E1FE53C123}" type="presParOf" srcId="{6066FE4E-1D52-4783-97FF-C7B801AA2782}" destId="{F66FF4C0-0E8C-471F-95A2-4E5CF24B1637}" srcOrd="1" destOrd="0" presId="urn:microsoft.com/office/officeart/2018/2/layout/IconVerticalSolidList"/>
    <dgm:cxn modelId="{C8CBC821-8AEE-49D2-8B24-29E47FC3758F}" type="presParOf" srcId="{6066FE4E-1D52-4783-97FF-C7B801AA2782}" destId="{80348E34-C35C-4CC2-8D09-99EB7D7CA1B3}" srcOrd="2" destOrd="0" presId="urn:microsoft.com/office/officeart/2018/2/layout/IconVerticalSolidList"/>
    <dgm:cxn modelId="{27A4A36C-85D3-4376-A846-2B970F638B90}" type="presParOf" srcId="{6066FE4E-1D52-4783-97FF-C7B801AA2782}" destId="{1DD48DB1-DABF-4136-A2CE-BCBF58B9FAE2}" srcOrd="3" destOrd="0" presId="urn:microsoft.com/office/officeart/2018/2/layout/IconVerticalSolidList"/>
    <dgm:cxn modelId="{E2F6592F-B80E-4687-9877-4C1D455C0542}" type="presParOf" srcId="{F9FA6CBB-7F35-4CEE-8B51-73D11119FEA8}" destId="{2AF3C0A5-87BB-49FF-800F-2B58CD975636}" srcOrd="1" destOrd="0" presId="urn:microsoft.com/office/officeart/2018/2/layout/IconVerticalSolidList"/>
    <dgm:cxn modelId="{564B878E-3FA4-48CB-B965-92C5D318E5EF}" type="presParOf" srcId="{F9FA6CBB-7F35-4CEE-8B51-73D11119FEA8}" destId="{33E21B25-A624-4071-B834-F68B693A8672}" srcOrd="2" destOrd="0" presId="urn:microsoft.com/office/officeart/2018/2/layout/IconVerticalSolidList"/>
    <dgm:cxn modelId="{35409FA8-8CC1-45EA-B35B-8365F564A7B7}" type="presParOf" srcId="{33E21B25-A624-4071-B834-F68B693A8672}" destId="{C9A88717-4F95-44C0-8E1E-55E71DD06095}" srcOrd="0" destOrd="0" presId="urn:microsoft.com/office/officeart/2018/2/layout/IconVerticalSolidList"/>
    <dgm:cxn modelId="{95EC75DF-2755-4876-90A7-C2F722CC6C26}" type="presParOf" srcId="{33E21B25-A624-4071-B834-F68B693A8672}" destId="{04E6604D-65CA-48A3-8096-1E75884CA9A9}" srcOrd="1" destOrd="0" presId="urn:microsoft.com/office/officeart/2018/2/layout/IconVerticalSolidList"/>
    <dgm:cxn modelId="{4EC348C1-AC90-42A4-AEAC-C8A8D6352DDD}" type="presParOf" srcId="{33E21B25-A624-4071-B834-F68B693A8672}" destId="{E7B31DBE-EF9D-40A0-B635-07AB8D75382D}" srcOrd="2" destOrd="0" presId="urn:microsoft.com/office/officeart/2018/2/layout/IconVerticalSolidList"/>
    <dgm:cxn modelId="{165096E4-E498-4B2B-A101-012FDAE70FDC}" type="presParOf" srcId="{33E21B25-A624-4071-B834-F68B693A8672}" destId="{BA64BD61-2425-48AD-A7F2-745F514F1AFA}" srcOrd="3" destOrd="0" presId="urn:microsoft.com/office/officeart/2018/2/layout/IconVerticalSolidList"/>
    <dgm:cxn modelId="{A6B89521-42B1-4C9A-B838-8658E08C0B86}" type="presParOf" srcId="{F9FA6CBB-7F35-4CEE-8B51-73D11119FEA8}" destId="{A88583C3-2B43-488F-B2CB-FBC775BB247F}" srcOrd="3" destOrd="0" presId="urn:microsoft.com/office/officeart/2018/2/layout/IconVerticalSolidList"/>
    <dgm:cxn modelId="{7E56D052-7514-46B2-8D8B-1ADDE719E2C3}" type="presParOf" srcId="{F9FA6CBB-7F35-4CEE-8B51-73D11119FEA8}" destId="{0B556B5B-234B-4D4E-8FFD-18C798930611}" srcOrd="4" destOrd="0" presId="urn:microsoft.com/office/officeart/2018/2/layout/IconVerticalSolidList"/>
    <dgm:cxn modelId="{A341887C-E09D-4B3F-9E75-6D5B87808223}" type="presParOf" srcId="{0B556B5B-234B-4D4E-8FFD-18C798930611}" destId="{CC3C6E1E-B332-498E-BF50-476ACFF79A83}" srcOrd="0" destOrd="0" presId="urn:microsoft.com/office/officeart/2018/2/layout/IconVerticalSolidList"/>
    <dgm:cxn modelId="{CC7A6865-2F6C-4AE8-B0F3-9AC89FD966DF}" type="presParOf" srcId="{0B556B5B-234B-4D4E-8FFD-18C798930611}" destId="{6DEF18BC-328C-4594-8890-D37CC36BB99A}" srcOrd="1" destOrd="0" presId="urn:microsoft.com/office/officeart/2018/2/layout/IconVerticalSolidList"/>
    <dgm:cxn modelId="{5C0BA3A4-EDA5-4E62-A5C5-70179202CE46}" type="presParOf" srcId="{0B556B5B-234B-4D4E-8FFD-18C798930611}" destId="{FB311762-73EC-4FD5-8202-67A91A02C97C}" srcOrd="2" destOrd="0" presId="urn:microsoft.com/office/officeart/2018/2/layout/IconVerticalSolidList"/>
    <dgm:cxn modelId="{E76E0D30-468F-44E6-A4A2-883099C04FF9}" type="presParOf" srcId="{0B556B5B-234B-4D4E-8FFD-18C798930611}" destId="{8CBAB4E1-C340-4A26-9087-779732D4D7AD}" srcOrd="3" destOrd="0" presId="urn:microsoft.com/office/officeart/2018/2/layout/IconVerticalSolidList"/>
    <dgm:cxn modelId="{3508BF3A-5074-432A-BD8B-3CFEE7FC0C8E}" type="presParOf" srcId="{F9FA6CBB-7F35-4CEE-8B51-73D11119FEA8}" destId="{9D5BC4C7-4BED-43A8-8839-648A473A1444}" srcOrd="5" destOrd="0" presId="urn:microsoft.com/office/officeart/2018/2/layout/IconVerticalSolidList"/>
    <dgm:cxn modelId="{3D9D9069-F509-4B5B-A5BA-F282F8D39B4F}" type="presParOf" srcId="{F9FA6CBB-7F35-4CEE-8B51-73D11119FEA8}" destId="{B0953875-7BF4-40EE-A621-044734FF0DE2}" srcOrd="6" destOrd="0" presId="urn:microsoft.com/office/officeart/2018/2/layout/IconVerticalSolidList"/>
    <dgm:cxn modelId="{FB749218-75AD-4EDB-85EA-B50EEDD780E4}" type="presParOf" srcId="{B0953875-7BF4-40EE-A621-044734FF0DE2}" destId="{5C3D22C7-05A0-4770-ADAF-D3B39058787C}" srcOrd="0" destOrd="0" presId="urn:microsoft.com/office/officeart/2018/2/layout/IconVerticalSolidList"/>
    <dgm:cxn modelId="{56BE8BFA-3E06-442D-8AD5-82B02372ED19}" type="presParOf" srcId="{B0953875-7BF4-40EE-A621-044734FF0DE2}" destId="{79616B02-73B1-4242-9025-F4483434E20A}" srcOrd="1" destOrd="0" presId="urn:microsoft.com/office/officeart/2018/2/layout/IconVerticalSolidList"/>
    <dgm:cxn modelId="{9C6E104A-C115-4078-824B-A7B07F1ED5BB}" type="presParOf" srcId="{B0953875-7BF4-40EE-A621-044734FF0DE2}" destId="{BC57FD62-5EDC-46FD-A89F-E48EC95F90BB}" srcOrd="2" destOrd="0" presId="urn:microsoft.com/office/officeart/2018/2/layout/IconVerticalSolidList"/>
    <dgm:cxn modelId="{EEDE1A99-EF20-4647-83D9-C8573C80420B}" type="presParOf" srcId="{B0953875-7BF4-40EE-A621-044734FF0DE2}" destId="{18378198-DBDD-44FB-8E30-A5487B1D03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5028A-A2C7-47BC-A3B0-0FA5FA246134}" type="doc">
      <dgm:prSet loTypeId="urn:microsoft.com/office/officeart/2016/7/layout/BasicLinearProcessNumbered" loCatId="process" qsTypeId="urn:microsoft.com/office/officeart/2005/8/quickstyle/3d1" qsCatId="3D" csTypeId="urn:microsoft.com/office/officeart/2005/8/colors/accent6_2" csCatId="accent6" phldr="1"/>
      <dgm:spPr/>
      <dgm:t>
        <a:bodyPr/>
        <a:lstStyle/>
        <a:p>
          <a:endParaRPr lang="en-US"/>
        </a:p>
      </dgm:t>
    </dgm:pt>
    <dgm:pt modelId="{EA9D634B-F4D9-49D7-8C13-F21207CAC01D}">
      <dgm:prSet custT="1"/>
      <dgm:spPr/>
      <dgm:t>
        <a:bodyPr/>
        <a:lstStyle/>
        <a:p>
          <a:r>
            <a:rPr lang="fr-FR" sz="1200" dirty="0">
              <a:latin typeface="Arial" panose="020B0604020202020204" pitchFamily="34" charset="0"/>
              <a:cs typeface="Arial" panose="020B0604020202020204" pitchFamily="34" charset="0"/>
            </a:rPr>
            <a:t>Une personnalité du type B montre des réactions adaptées à la réalité.</a:t>
          </a:r>
          <a:endParaRPr lang="en-US" sz="1200" dirty="0">
            <a:latin typeface="Arial" panose="020B0604020202020204" pitchFamily="34" charset="0"/>
            <a:cs typeface="Arial" panose="020B0604020202020204" pitchFamily="34" charset="0"/>
          </a:endParaRPr>
        </a:p>
      </dgm:t>
    </dgm:pt>
    <dgm:pt modelId="{D4E7C6E0-87D7-460A-BD6F-E0C068D63C8A}" type="parTrans" cxnId="{57CEC3EB-154B-4ACC-84D9-2EE82358587A}">
      <dgm:prSet/>
      <dgm:spPr/>
      <dgm:t>
        <a:bodyPr/>
        <a:lstStyle/>
        <a:p>
          <a:endParaRPr lang="en-US"/>
        </a:p>
      </dgm:t>
    </dgm:pt>
    <dgm:pt modelId="{4842A3C7-9674-4187-AB7F-9A9CEBFEA367}" type="sibTrans" cxnId="{57CEC3EB-154B-4ACC-84D9-2EE82358587A}">
      <dgm:prSet phldrT="1"/>
      <dgm:spPr>
        <a:solidFill>
          <a:schemeClr val="accent2">
            <a:lumMod val="60000"/>
            <a:lumOff val="40000"/>
          </a:schemeClr>
        </a:solidFill>
        <a:ln>
          <a:solidFill>
            <a:schemeClr val="accent2">
              <a:lumMod val="40000"/>
              <a:lumOff val="60000"/>
            </a:schemeClr>
          </a:solidFill>
        </a:ln>
      </dgm:spPr>
      <dgm:t>
        <a:bodyPr/>
        <a:lstStyle/>
        <a:p>
          <a:endParaRPr lang="en-US" dirty="0"/>
        </a:p>
      </dgm:t>
    </dgm:pt>
    <dgm:pt modelId="{73EE9D03-296A-4255-A06A-C2D84F0A513E}">
      <dgm:prSet custT="1"/>
      <dgm:spPr/>
      <dgm:t>
        <a:bodyPr/>
        <a:lstStyle/>
        <a:p>
          <a:r>
            <a:rPr lang="fr-FR" sz="1200" dirty="0">
              <a:latin typeface="Arial" panose="020B0604020202020204" pitchFamily="34" charset="0"/>
              <a:cs typeface="Arial" panose="020B0604020202020204" pitchFamily="34" charset="0"/>
            </a:rPr>
            <a:t>Elle sait  évaluer les situations, faire des choix, relativiser et transformer les situations difficiles en apprentissage. </a:t>
          </a:r>
          <a:endParaRPr lang="en-US" sz="1200" dirty="0">
            <a:latin typeface="Arial" panose="020B0604020202020204" pitchFamily="34" charset="0"/>
            <a:cs typeface="Arial" panose="020B0604020202020204" pitchFamily="34" charset="0"/>
          </a:endParaRPr>
        </a:p>
      </dgm:t>
    </dgm:pt>
    <dgm:pt modelId="{2EA77CF8-7AC6-4DC7-A5D2-BDCD09CD5A52}" type="parTrans" cxnId="{137C795E-B518-4A5D-B13A-3CF9435E5249}">
      <dgm:prSet/>
      <dgm:spPr/>
      <dgm:t>
        <a:bodyPr/>
        <a:lstStyle/>
        <a:p>
          <a:endParaRPr lang="en-US"/>
        </a:p>
      </dgm:t>
    </dgm:pt>
    <dgm:pt modelId="{42B9E760-A626-40DE-A59F-651CBEB4D177}" type="sibTrans" cxnId="{137C795E-B518-4A5D-B13A-3CF9435E5249}">
      <dgm:prSet phldrT="2"/>
      <dgm:spPr>
        <a:solidFill>
          <a:schemeClr val="accent2">
            <a:lumMod val="60000"/>
            <a:lumOff val="40000"/>
          </a:schemeClr>
        </a:solidFill>
        <a:ln>
          <a:solidFill>
            <a:schemeClr val="accent2">
              <a:lumMod val="40000"/>
              <a:lumOff val="60000"/>
            </a:schemeClr>
          </a:solidFill>
        </a:ln>
      </dgm:spPr>
      <dgm:t>
        <a:bodyPr/>
        <a:lstStyle/>
        <a:p>
          <a:endParaRPr lang="en-US" dirty="0"/>
        </a:p>
      </dgm:t>
    </dgm:pt>
    <dgm:pt modelId="{68A0F2C7-794B-473B-873D-3CBD032D8B2C}">
      <dgm:prSet custT="1"/>
      <dgm:spPr/>
      <dgm:t>
        <a:bodyPr/>
        <a:lstStyle/>
        <a:p>
          <a:r>
            <a:rPr lang="fr-FR" sz="1200" dirty="0">
              <a:latin typeface="Arial" panose="020B0604020202020204" pitchFamily="34" charset="0"/>
              <a:cs typeface="Arial" panose="020B0604020202020204" pitchFamily="34" charset="0"/>
            </a:rPr>
            <a:t>C’est le profil des réalistes, positives et bien dans leur peau, Elles savent prendre le recul face aux événements .</a:t>
          </a:r>
          <a:endParaRPr lang="en-US" sz="1200" dirty="0">
            <a:latin typeface="Arial" panose="020B0604020202020204" pitchFamily="34" charset="0"/>
            <a:cs typeface="Arial" panose="020B0604020202020204" pitchFamily="34" charset="0"/>
          </a:endParaRPr>
        </a:p>
      </dgm:t>
    </dgm:pt>
    <dgm:pt modelId="{5EA56DBC-5A9A-444D-B779-E6F5FEA066EF}" type="parTrans" cxnId="{E411C5B6-592F-4AC0-803C-4C8B30ED6962}">
      <dgm:prSet/>
      <dgm:spPr/>
      <dgm:t>
        <a:bodyPr/>
        <a:lstStyle/>
        <a:p>
          <a:endParaRPr lang="en-US"/>
        </a:p>
      </dgm:t>
    </dgm:pt>
    <dgm:pt modelId="{69909463-DFA9-47D2-9306-DBBDE779BBB8}" type="sibTrans" cxnId="{E411C5B6-592F-4AC0-803C-4C8B30ED6962}">
      <dgm:prSet phldrT="3"/>
      <dgm:spPr>
        <a:solidFill>
          <a:schemeClr val="accent2">
            <a:lumMod val="60000"/>
            <a:lumOff val="40000"/>
          </a:schemeClr>
        </a:solidFill>
        <a:ln>
          <a:solidFill>
            <a:schemeClr val="accent2">
              <a:lumMod val="40000"/>
              <a:lumOff val="60000"/>
            </a:schemeClr>
          </a:solidFill>
        </a:ln>
      </dgm:spPr>
      <dgm:t>
        <a:bodyPr/>
        <a:lstStyle/>
        <a:p>
          <a:endParaRPr lang="en-US" dirty="0"/>
        </a:p>
      </dgm:t>
    </dgm:pt>
    <dgm:pt modelId="{E38FC0B5-E598-4696-9B8D-3C5C1CC74BA5}">
      <dgm:prSet custT="1"/>
      <dgm:spPr/>
      <dgm:t>
        <a:bodyPr/>
        <a:lstStyle/>
        <a:p>
          <a:r>
            <a:rPr lang="fr-FR" sz="1200" dirty="0">
              <a:latin typeface="Arial" panose="020B0604020202020204" pitchFamily="34" charset="0"/>
              <a:cs typeface="Arial" panose="020B0604020202020204" pitchFamily="34" charset="0"/>
            </a:rPr>
            <a:t>cet équilibre leurs permet d ’ être moins exposées aux maladies.</a:t>
          </a:r>
          <a:endParaRPr lang="en-US" sz="1200" dirty="0">
            <a:latin typeface="Arial" panose="020B0604020202020204" pitchFamily="34" charset="0"/>
            <a:cs typeface="Arial" panose="020B0604020202020204" pitchFamily="34" charset="0"/>
          </a:endParaRPr>
        </a:p>
      </dgm:t>
    </dgm:pt>
    <dgm:pt modelId="{DB0719F8-A194-44F6-894F-7B121D9435C9}" type="parTrans" cxnId="{3C2F9F45-1A58-490E-AB43-4457710CC171}">
      <dgm:prSet/>
      <dgm:spPr/>
      <dgm:t>
        <a:bodyPr/>
        <a:lstStyle/>
        <a:p>
          <a:endParaRPr lang="en-US"/>
        </a:p>
      </dgm:t>
    </dgm:pt>
    <dgm:pt modelId="{D7FCEF2A-3144-4D3C-A37E-4B245D82A5E7}" type="sibTrans" cxnId="{3C2F9F45-1A58-490E-AB43-4457710CC171}">
      <dgm:prSet phldrT="4"/>
      <dgm:spPr>
        <a:solidFill>
          <a:schemeClr val="accent2">
            <a:lumMod val="60000"/>
            <a:lumOff val="40000"/>
          </a:schemeClr>
        </a:solidFill>
        <a:ln>
          <a:solidFill>
            <a:schemeClr val="accent2">
              <a:lumMod val="40000"/>
              <a:lumOff val="60000"/>
            </a:schemeClr>
          </a:solidFill>
        </a:ln>
      </dgm:spPr>
      <dgm:t>
        <a:bodyPr/>
        <a:lstStyle/>
        <a:p>
          <a:endParaRPr lang="en-US" dirty="0"/>
        </a:p>
      </dgm:t>
    </dgm:pt>
    <dgm:pt modelId="{063ABDD0-071F-4352-A4FC-51E8E7A98D2C}" type="pres">
      <dgm:prSet presAssocID="{5A95028A-A2C7-47BC-A3B0-0FA5FA246134}" presName="Name0" presStyleCnt="0">
        <dgm:presLayoutVars>
          <dgm:animLvl val="lvl"/>
          <dgm:resizeHandles val="exact"/>
        </dgm:presLayoutVars>
      </dgm:prSet>
      <dgm:spPr/>
    </dgm:pt>
    <dgm:pt modelId="{77B3CD23-E8CE-4DA4-9037-F27352424B23}" type="pres">
      <dgm:prSet presAssocID="{EA9D634B-F4D9-49D7-8C13-F21207CAC01D}" presName="compositeNode" presStyleCnt="0">
        <dgm:presLayoutVars>
          <dgm:bulletEnabled val="1"/>
        </dgm:presLayoutVars>
      </dgm:prSet>
      <dgm:spPr/>
    </dgm:pt>
    <dgm:pt modelId="{259645F5-0CA8-413D-A6F2-779B68CA3E30}" type="pres">
      <dgm:prSet presAssocID="{EA9D634B-F4D9-49D7-8C13-F21207CAC01D}" presName="bgRect" presStyleLbl="bgAccFollowNode1" presStyleIdx="0" presStyleCnt="4" custScaleY="208668"/>
      <dgm:spPr/>
    </dgm:pt>
    <dgm:pt modelId="{0513D807-B540-4A8C-9E36-05FD5AB563F8}" type="pres">
      <dgm:prSet presAssocID="{4842A3C7-9674-4187-AB7F-9A9CEBFEA367}" presName="sibTransNodeCircle" presStyleLbl="alignNode1" presStyleIdx="0" presStyleCnt="8" custLinFactY="-70545" custLinFactNeighborX="4880" custLinFactNeighborY="-100000">
        <dgm:presLayoutVars>
          <dgm:chMax val="0"/>
          <dgm:bulletEnabled/>
        </dgm:presLayoutVars>
      </dgm:prSet>
      <dgm:spPr/>
    </dgm:pt>
    <dgm:pt modelId="{56B87C16-B4DB-4D52-9E9F-A3642B17A4F6}" type="pres">
      <dgm:prSet presAssocID="{EA9D634B-F4D9-49D7-8C13-F21207CAC01D}" presName="bottomLine" presStyleLbl="alignNode1" presStyleIdx="1" presStyleCnt="8" custLinFactY="378640278" custLinFactNeighborX="-174" custLinFactNeighborY="378700000">
        <dgm:presLayoutVars/>
      </dgm:prSet>
      <dgm:spPr/>
    </dgm:pt>
    <dgm:pt modelId="{CD99535A-CF29-42C6-A189-AD10E8ED24AC}" type="pres">
      <dgm:prSet presAssocID="{EA9D634B-F4D9-49D7-8C13-F21207CAC01D}" presName="nodeText" presStyleLbl="bgAccFollowNode1" presStyleIdx="0" presStyleCnt="4">
        <dgm:presLayoutVars>
          <dgm:bulletEnabled val="1"/>
        </dgm:presLayoutVars>
      </dgm:prSet>
      <dgm:spPr/>
    </dgm:pt>
    <dgm:pt modelId="{7BC7266A-1901-48FE-816A-98069F974B4A}" type="pres">
      <dgm:prSet presAssocID="{4842A3C7-9674-4187-AB7F-9A9CEBFEA367}" presName="sibTrans" presStyleCnt="0"/>
      <dgm:spPr/>
    </dgm:pt>
    <dgm:pt modelId="{A21810F0-8D2B-4DE3-845B-DFA988F841F0}" type="pres">
      <dgm:prSet presAssocID="{73EE9D03-296A-4255-A06A-C2D84F0A513E}" presName="compositeNode" presStyleCnt="0">
        <dgm:presLayoutVars>
          <dgm:bulletEnabled val="1"/>
        </dgm:presLayoutVars>
      </dgm:prSet>
      <dgm:spPr/>
    </dgm:pt>
    <dgm:pt modelId="{DAE5A811-14FC-463F-BACD-818D6D33FF26}" type="pres">
      <dgm:prSet presAssocID="{73EE9D03-296A-4255-A06A-C2D84F0A513E}" presName="bgRect" presStyleLbl="bgAccFollowNode1" presStyleIdx="1" presStyleCnt="4" custScaleY="208668"/>
      <dgm:spPr/>
    </dgm:pt>
    <dgm:pt modelId="{9726FFAD-D6B3-4E9F-98B1-161535BCD011}" type="pres">
      <dgm:prSet presAssocID="{42B9E760-A626-40DE-A59F-651CBEB4D177}" presName="sibTransNodeCircle" presStyleLbl="alignNode1" presStyleIdx="2" presStyleCnt="8" custLinFactY="-66785" custLinFactNeighborX="-11233" custLinFactNeighborY="-100000">
        <dgm:presLayoutVars>
          <dgm:chMax val="0"/>
          <dgm:bulletEnabled/>
        </dgm:presLayoutVars>
      </dgm:prSet>
      <dgm:spPr/>
    </dgm:pt>
    <dgm:pt modelId="{8FD2D7FF-8D50-46B7-81D8-DBCA83C33B2B}" type="pres">
      <dgm:prSet presAssocID="{73EE9D03-296A-4255-A06A-C2D84F0A513E}" presName="bottomLine" presStyleLbl="alignNode1" presStyleIdx="3" presStyleCnt="8" custLinFactY="361186111" custLinFactNeighborX="5510" custLinFactNeighborY="361200000">
        <dgm:presLayoutVars/>
      </dgm:prSet>
      <dgm:spPr/>
    </dgm:pt>
    <dgm:pt modelId="{7226A448-373F-4B31-BBFD-F79AADAF5FDD}" type="pres">
      <dgm:prSet presAssocID="{73EE9D03-296A-4255-A06A-C2D84F0A513E}" presName="nodeText" presStyleLbl="bgAccFollowNode1" presStyleIdx="1" presStyleCnt="4">
        <dgm:presLayoutVars>
          <dgm:bulletEnabled val="1"/>
        </dgm:presLayoutVars>
      </dgm:prSet>
      <dgm:spPr/>
    </dgm:pt>
    <dgm:pt modelId="{573108C1-A3FC-4B41-979A-0504C355873E}" type="pres">
      <dgm:prSet presAssocID="{42B9E760-A626-40DE-A59F-651CBEB4D177}" presName="sibTrans" presStyleCnt="0"/>
      <dgm:spPr/>
    </dgm:pt>
    <dgm:pt modelId="{FB9755E8-1E77-4EAA-92FC-368637B5BE9C}" type="pres">
      <dgm:prSet presAssocID="{68A0F2C7-794B-473B-873D-3CBD032D8B2C}" presName="compositeNode" presStyleCnt="0">
        <dgm:presLayoutVars>
          <dgm:bulletEnabled val="1"/>
        </dgm:presLayoutVars>
      </dgm:prSet>
      <dgm:spPr/>
    </dgm:pt>
    <dgm:pt modelId="{0517D8D0-1627-462E-B114-E3986A27974B}" type="pres">
      <dgm:prSet presAssocID="{68A0F2C7-794B-473B-873D-3CBD032D8B2C}" presName="bgRect" presStyleLbl="bgAccFollowNode1" presStyleIdx="2" presStyleCnt="4" custScaleY="208668" custLinFactNeighborY="-27178"/>
      <dgm:spPr/>
    </dgm:pt>
    <dgm:pt modelId="{A2BC3934-3CCD-4C9D-9051-1C53952ACFCA}" type="pres">
      <dgm:prSet presAssocID="{69909463-DFA9-47D2-9306-DBBDE779BBB8}" presName="sibTransNodeCircle" presStyleLbl="alignNode1" presStyleIdx="4" presStyleCnt="8" custLinFactY="-66785" custLinFactNeighborX="-14443" custLinFactNeighborY="-100000">
        <dgm:presLayoutVars>
          <dgm:chMax val="0"/>
          <dgm:bulletEnabled/>
        </dgm:presLayoutVars>
      </dgm:prSet>
      <dgm:spPr/>
    </dgm:pt>
    <dgm:pt modelId="{7E8EBC69-8730-4582-858B-A8E6A8016CB6}" type="pres">
      <dgm:prSet presAssocID="{68A0F2C7-794B-473B-873D-3CBD032D8B2C}" presName="bottomLine" presStyleLbl="alignNode1" presStyleIdx="5" presStyleCnt="8" custLinFactY="361186111" custLinFactNeighborX="-4490" custLinFactNeighborY="361200000">
        <dgm:presLayoutVars/>
      </dgm:prSet>
      <dgm:spPr/>
    </dgm:pt>
    <dgm:pt modelId="{D800B9EC-A69C-4943-B472-FD6D66640A1B}" type="pres">
      <dgm:prSet presAssocID="{68A0F2C7-794B-473B-873D-3CBD032D8B2C}" presName="nodeText" presStyleLbl="bgAccFollowNode1" presStyleIdx="2" presStyleCnt="4">
        <dgm:presLayoutVars>
          <dgm:bulletEnabled val="1"/>
        </dgm:presLayoutVars>
      </dgm:prSet>
      <dgm:spPr/>
    </dgm:pt>
    <dgm:pt modelId="{BF4E956C-5E8E-4BE3-9D4B-ECA419CE4134}" type="pres">
      <dgm:prSet presAssocID="{69909463-DFA9-47D2-9306-DBBDE779BBB8}" presName="sibTrans" presStyleCnt="0"/>
      <dgm:spPr/>
    </dgm:pt>
    <dgm:pt modelId="{3F075C15-12B0-47E0-90FB-4A14EBC5BE9B}" type="pres">
      <dgm:prSet presAssocID="{E38FC0B5-E598-4696-9B8D-3C5C1CC74BA5}" presName="compositeNode" presStyleCnt="0">
        <dgm:presLayoutVars>
          <dgm:bulletEnabled val="1"/>
        </dgm:presLayoutVars>
      </dgm:prSet>
      <dgm:spPr/>
    </dgm:pt>
    <dgm:pt modelId="{C0D318CF-B84A-44A3-BE4A-F271844B2AC1}" type="pres">
      <dgm:prSet presAssocID="{E38FC0B5-E598-4696-9B8D-3C5C1CC74BA5}" presName="bgRect" presStyleLbl="bgAccFollowNode1" presStyleIdx="3" presStyleCnt="4" custScaleY="208668" custLinFactNeighborX="1194" custLinFactNeighborY="-1181"/>
      <dgm:spPr/>
    </dgm:pt>
    <dgm:pt modelId="{7B5EC2E3-9F5C-4602-93A4-93C175DFC8EA}" type="pres">
      <dgm:prSet presAssocID="{D7FCEF2A-3144-4D3C-A37E-4B245D82A5E7}" presName="sibTransNodeCircle" presStyleLbl="alignNode1" presStyleIdx="6" presStyleCnt="8" custLinFactY="-66785" custLinFactNeighborX="-10659" custLinFactNeighborY="-100000">
        <dgm:presLayoutVars>
          <dgm:chMax val="0"/>
          <dgm:bulletEnabled/>
        </dgm:presLayoutVars>
      </dgm:prSet>
      <dgm:spPr/>
    </dgm:pt>
    <dgm:pt modelId="{B596A3E5-3286-4781-90CC-DD1F90F89F56}" type="pres">
      <dgm:prSet presAssocID="{E38FC0B5-E598-4696-9B8D-3C5C1CC74BA5}" presName="bottomLine" presStyleLbl="alignNode1" presStyleIdx="7" presStyleCnt="8" custLinFactY="355334722" custLinFactNeighborX="-7853" custLinFactNeighborY="355400000">
        <dgm:presLayoutVars/>
      </dgm:prSet>
      <dgm:spPr/>
    </dgm:pt>
    <dgm:pt modelId="{7E6D3D7C-B32E-4477-A8BB-1EF0DCDD49B8}" type="pres">
      <dgm:prSet presAssocID="{E38FC0B5-E598-4696-9B8D-3C5C1CC74BA5}" presName="nodeText" presStyleLbl="bgAccFollowNode1" presStyleIdx="3" presStyleCnt="4">
        <dgm:presLayoutVars>
          <dgm:bulletEnabled val="1"/>
        </dgm:presLayoutVars>
      </dgm:prSet>
      <dgm:spPr/>
    </dgm:pt>
  </dgm:ptLst>
  <dgm:cxnLst>
    <dgm:cxn modelId="{1EDEC509-A072-4D34-91BB-FBAC42F65CBB}" type="presOf" srcId="{D7FCEF2A-3144-4D3C-A37E-4B245D82A5E7}" destId="{7B5EC2E3-9F5C-4602-93A4-93C175DFC8EA}" srcOrd="0" destOrd="0" presId="urn:microsoft.com/office/officeart/2016/7/layout/BasicLinearProcessNumbered"/>
    <dgm:cxn modelId="{3E4DD009-66F1-4937-A8A8-C169A4243287}" type="presOf" srcId="{42B9E760-A626-40DE-A59F-651CBEB4D177}" destId="{9726FFAD-D6B3-4E9F-98B1-161535BCD011}" srcOrd="0" destOrd="0" presId="urn:microsoft.com/office/officeart/2016/7/layout/BasicLinearProcessNumbered"/>
    <dgm:cxn modelId="{BE864C0C-71CF-4A0E-87B6-F78914C9E111}" type="presOf" srcId="{4842A3C7-9674-4187-AB7F-9A9CEBFEA367}" destId="{0513D807-B540-4A8C-9E36-05FD5AB563F8}" srcOrd="0" destOrd="0" presId="urn:microsoft.com/office/officeart/2016/7/layout/BasicLinearProcessNumbered"/>
    <dgm:cxn modelId="{CF560612-582E-41BB-A077-9353CB69F533}" type="presOf" srcId="{EA9D634B-F4D9-49D7-8C13-F21207CAC01D}" destId="{CD99535A-CF29-42C6-A189-AD10E8ED24AC}" srcOrd="1" destOrd="0" presId="urn:microsoft.com/office/officeart/2016/7/layout/BasicLinearProcessNumbered"/>
    <dgm:cxn modelId="{E3F9161A-9964-4682-A658-3A399B35F67D}" type="presOf" srcId="{E38FC0B5-E598-4696-9B8D-3C5C1CC74BA5}" destId="{7E6D3D7C-B32E-4477-A8BB-1EF0DCDD49B8}" srcOrd="1" destOrd="0" presId="urn:microsoft.com/office/officeart/2016/7/layout/BasicLinearProcessNumbered"/>
    <dgm:cxn modelId="{D9144D26-E2FE-44BA-979D-6B9D4FD34BF6}" type="presOf" srcId="{E38FC0B5-E598-4696-9B8D-3C5C1CC74BA5}" destId="{C0D318CF-B84A-44A3-BE4A-F271844B2AC1}" srcOrd="0" destOrd="0" presId="urn:microsoft.com/office/officeart/2016/7/layout/BasicLinearProcessNumbered"/>
    <dgm:cxn modelId="{93583F3B-F008-473B-BC8E-9EA68616F557}" type="presOf" srcId="{73EE9D03-296A-4255-A06A-C2D84F0A513E}" destId="{7226A448-373F-4B31-BBFD-F79AADAF5FDD}" srcOrd="1" destOrd="0" presId="urn:microsoft.com/office/officeart/2016/7/layout/BasicLinearProcessNumbered"/>
    <dgm:cxn modelId="{9F1D5B3C-A306-497F-B5CB-03A1A178B171}" type="presOf" srcId="{68A0F2C7-794B-473B-873D-3CBD032D8B2C}" destId="{0517D8D0-1627-462E-B114-E3986A27974B}" srcOrd="0" destOrd="0" presId="urn:microsoft.com/office/officeart/2016/7/layout/BasicLinearProcessNumbered"/>
    <dgm:cxn modelId="{137C795E-B518-4A5D-B13A-3CF9435E5249}" srcId="{5A95028A-A2C7-47BC-A3B0-0FA5FA246134}" destId="{73EE9D03-296A-4255-A06A-C2D84F0A513E}" srcOrd="1" destOrd="0" parTransId="{2EA77CF8-7AC6-4DC7-A5D2-BDCD09CD5A52}" sibTransId="{42B9E760-A626-40DE-A59F-651CBEB4D177}"/>
    <dgm:cxn modelId="{3C2F9F45-1A58-490E-AB43-4457710CC171}" srcId="{5A95028A-A2C7-47BC-A3B0-0FA5FA246134}" destId="{E38FC0B5-E598-4696-9B8D-3C5C1CC74BA5}" srcOrd="3" destOrd="0" parTransId="{DB0719F8-A194-44F6-894F-7B121D9435C9}" sibTransId="{D7FCEF2A-3144-4D3C-A37E-4B245D82A5E7}"/>
    <dgm:cxn modelId="{7ED3A378-5B94-4F19-931E-C053C276FBFA}" type="presOf" srcId="{69909463-DFA9-47D2-9306-DBBDE779BBB8}" destId="{A2BC3934-3CCD-4C9D-9051-1C53952ACFCA}" srcOrd="0" destOrd="0" presId="urn:microsoft.com/office/officeart/2016/7/layout/BasicLinearProcessNumbered"/>
    <dgm:cxn modelId="{BCDAC687-F146-4703-8C1E-65866307C63F}" type="presOf" srcId="{5A95028A-A2C7-47BC-A3B0-0FA5FA246134}" destId="{063ABDD0-071F-4352-A4FC-51E8E7A98D2C}" srcOrd="0" destOrd="0" presId="urn:microsoft.com/office/officeart/2016/7/layout/BasicLinearProcessNumbered"/>
    <dgm:cxn modelId="{4D8389B5-1670-44CA-8B12-C69AC84C2362}" type="presOf" srcId="{EA9D634B-F4D9-49D7-8C13-F21207CAC01D}" destId="{259645F5-0CA8-413D-A6F2-779B68CA3E30}" srcOrd="0" destOrd="0" presId="urn:microsoft.com/office/officeart/2016/7/layout/BasicLinearProcessNumbered"/>
    <dgm:cxn modelId="{E411C5B6-592F-4AC0-803C-4C8B30ED6962}" srcId="{5A95028A-A2C7-47BC-A3B0-0FA5FA246134}" destId="{68A0F2C7-794B-473B-873D-3CBD032D8B2C}" srcOrd="2" destOrd="0" parTransId="{5EA56DBC-5A9A-444D-B779-E6F5FEA066EF}" sibTransId="{69909463-DFA9-47D2-9306-DBBDE779BBB8}"/>
    <dgm:cxn modelId="{E73712B8-AA4D-45C7-9888-9E2B7535539C}" type="presOf" srcId="{73EE9D03-296A-4255-A06A-C2D84F0A513E}" destId="{DAE5A811-14FC-463F-BACD-818D6D33FF26}" srcOrd="0" destOrd="0" presId="urn:microsoft.com/office/officeart/2016/7/layout/BasicLinearProcessNumbered"/>
    <dgm:cxn modelId="{424857DD-B864-4409-855A-195657C11609}" type="presOf" srcId="{68A0F2C7-794B-473B-873D-3CBD032D8B2C}" destId="{D800B9EC-A69C-4943-B472-FD6D66640A1B}" srcOrd="1" destOrd="0" presId="urn:microsoft.com/office/officeart/2016/7/layout/BasicLinearProcessNumbered"/>
    <dgm:cxn modelId="{57CEC3EB-154B-4ACC-84D9-2EE82358587A}" srcId="{5A95028A-A2C7-47BC-A3B0-0FA5FA246134}" destId="{EA9D634B-F4D9-49D7-8C13-F21207CAC01D}" srcOrd="0" destOrd="0" parTransId="{D4E7C6E0-87D7-460A-BD6F-E0C068D63C8A}" sibTransId="{4842A3C7-9674-4187-AB7F-9A9CEBFEA367}"/>
    <dgm:cxn modelId="{0A9A1D94-22F2-44FC-A612-643582D98932}" type="presParOf" srcId="{063ABDD0-071F-4352-A4FC-51E8E7A98D2C}" destId="{77B3CD23-E8CE-4DA4-9037-F27352424B23}" srcOrd="0" destOrd="0" presId="urn:microsoft.com/office/officeart/2016/7/layout/BasicLinearProcessNumbered"/>
    <dgm:cxn modelId="{A0518C99-4913-4FAF-ABC5-76BBD295B4CD}" type="presParOf" srcId="{77B3CD23-E8CE-4DA4-9037-F27352424B23}" destId="{259645F5-0CA8-413D-A6F2-779B68CA3E30}" srcOrd="0" destOrd="0" presId="urn:microsoft.com/office/officeart/2016/7/layout/BasicLinearProcessNumbered"/>
    <dgm:cxn modelId="{DB2E0375-E99C-4E3C-8067-A2D8301B8349}" type="presParOf" srcId="{77B3CD23-E8CE-4DA4-9037-F27352424B23}" destId="{0513D807-B540-4A8C-9E36-05FD5AB563F8}" srcOrd="1" destOrd="0" presId="urn:microsoft.com/office/officeart/2016/7/layout/BasicLinearProcessNumbered"/>
    <dgm:cxn modelId="{8CA50C74-7277-4289-B032-6175FDAEA2CA}" type="presParOf" srcId="{77B3CD23-E8CE-4DA4-9037-F27352424B23}" destId="{56B87C16-B4DB-4D52-9E9F-A3642B17A4F6}" srcOrd="2" destOrd="0" presId="urn:microsoft.com/office/officeart/2016/7/layout/BasicLinearProcessNumbered"/>
    <dgm:cxn modelId="{31156D7B-54B7-4A62-8A85-32CAC2BB549A}" type="presParOf" srcId="{77B3CD23-E8CE-4DA4-9037-F27352424B23}" destId="{CD99535A-CF29-42C6-A189-AD10E8ED24AC}" srcOrd="3" destOrd="0" presId="urn:microsoft.com/office/officeart/2016/7/layout/BasicLinearProcessNumbered"/>
    <dgm:cxn modelId="{F4B2D34E-FED5-472E-8547-DC32548CB8BA}" type="presParOf" srcId="{063ABDD0-071F-4352-A4FC-51E8E7A98D2C}" destId="{7BC7266A-1901-48FE-816A-98069F974B4A}" srcOrd="1" destOrd="0" presId="urn:microsoft.com/office/officeart/2016/7/layout/BasicLinearProcessNumbered"/>
    <dgm:cxn modelId="{1259D838-C596-469B-A1F1-B644C5D14B12}" type="presParOf" srcId="{063ABDD0-071F-4352-A4FC-51E8E7A98D2C}" destId="{A21810F0-8D2B-4DE3-845B-DFA988F841F0}" srcOrd="2" destOrd="0" presId="urn:microsoft.com/office/officeart/2016/7/layout/BasicLinearProcessNumbered"/>
    <dgm:cxn modelId="{516EEA06-550F-4378-947C-51A74E71C7AD}" type="presParOf" srcId="{A21810F0-8D2B-4DE3-845B-DFA988F841F0}" destId="{DAE5A811-14FC-463F-BACD-818D6D33FF26}" srcOrd="0" destOrd="0" presId="urn:microsoft.com/office/officeart/2016/7/layout/BasicLinearProcessNumbered"/>
    <dgm:cxn modelId="{73B01624-1822-4C6E-B81D-DECC302EAFD1}" type="presParOf" srcId="{A21810F0-8D2B-4DE3-845B-DFA988F841F0}" destId="{9726FFAD-D6B3-4E9F-98B1-161535BCD011}" srcOrd="1" destOrd="0" presId="urn:microsoft.com/office/officeart/2016/7/layout/BasicLinearProcessNumbered"/>
    <dgm:cxn modelId="{6236337B-8990-49AE-A2AE-929625B2A22A}" type="presParOf" srcId="{A21810F0-8D2B-4DE3-845B-DFA988F841F0}" destId="{8FD2D7FF-8D50-46B7-81D8-DBCA83C33B2B}" srcOrd="2" destOrd="0" presId="urn:microsoft.com/office/officeart/2016/7/layout/BasicLinearProcessNumbered"/>
    <dgm:cxn modelId="{FD81088D-69ED-47F6-A1F4-BDE3C39CC4B3}" type="presParOf" srcId="{A21810F0-8D2B-4DE3-845B-DFA988F841F0}" destId="{7226A448-373F-4B31-BBFD-F79AADAF5FDD}" srcOrd="3" destOrd="0" presId="urn:microsoft.com/office/officeart/2016/7/layout/BasicLinearProcessNumbered"/>
    <dgm:cxn modelId="{2098D9C8-30AD-4C61-BE04-E78DB79A3E11}" type="presParOf" srcId="{063ABDD0-071F-4352-A4FC-51E8E7A98D2C}" destId="{573108C1-A3FC-4B41-979A-0504C355873E}" srcOrd="3" destOrd="0" presId="urn:microsoft.com/office/officeart/2016/7/layout/BasicLinearProcessNumbered"/>
    <dgm:cxn modelId="{F75A76F5-F4DD-4A9F-B09A-5C0761EFD7F9}" type="presParOf" srcId="{063ABDD0-071F-4352-A4FC-51E8E7A98D2C}" destId="{FB9755E8-1E77-4EAA-92FC-368637B5BE9C}" srcOrd="4" destOrd="0" presId="urn:microsoft.com/office/officeart/2016/7/layout/BasicLinearProcessNumbered"/>
    <dgm:cxn modelId="{1BB743E3-2E41-48B6-8BE8-B34502F6D9E0}" type="presParOf" srcId="{FB9755E8-1E77-4EAA-92FC-368637B5BE9C}" destId="{0517D8D0-1627-462E-B114-E3986A27974B}" srcOrd="0" destOrd="0" presId="urn:microsoft.com/office/officeart/2016/7/layout/BasicLinearProcessNumbered"/>
    <dgm:cxn modelId="{18480383-74E3-4871-8DDB-36E1DDC854C6}" type="presParOf" srcId="{FB9755E8-1E77-4EAA-92FC-368637B5BE9C}" destId="{A2BC3934-3CCD-4C9D-9051-1C53952ACFCA}" srcOrd="1" destOrd="0" presId="urn:microsoft.com/office/officeart/2016/7/layout/BasicLinearProcessNumbered"/>
    <dgm:cxn modelId="{F6F2D2C1-7CA9-490F-98A2-DA707B558B68}" type="presParOf" srcId="{FB9755E8-1E77-4EAA-92FC-368637B5BE9C}" destId="{7E8EBC69-8730-4582-858B-A8E6A8016CB6}" srcOrd="2" destOrd="0" presId="urn:microsoft.com/office/officeart/2016/7/layout/BasicLinearProcessNumbered"/>
    <dgm:cxn modelId="{BA35C283-26EE-42B8-B26D-C78A135BD223}" type="presParOf" srcId="{FB9755E8-1E77-4EAA-92FC-368637B5BE9C}" destId="{D800B9EC-A69C-4943-B472-FD6D66640A1B}" srcOrd="3" destOrd="0" presId="urn:microsoft.com/office/officeart/2016/7/layout/BasicLinearProcessNumbered"/>
    <dgm:cxn modelId="{740D7F3B-6240-4299-996D-FE98156A18E3}" type="presParOf" srcId="{063ABDD0-071F-4352-A4FC-51E8E7A98D2C}" destId="{BF4E956C-5E8E-4BE3-9D4B-ECA419CE4134}" srcOrd="5" destOrd="0" presId="urn:microsoft.com/office/officeart/2016/7/layout/BasicLinearProcessNumbered"/>
    <dgm:cxn modelId="{F1ED4617-4C33-4CA0-B6DB-B4FF2D954293}" type="presParOf" srcId="{063ABDD0-071F-4352-A4FC-51E8E7A98D2C}" destId="{3F075C15-12B0-47E0-90FB-4A14EBC5BE9B}" srcOrd="6" destOrd="0" presId="urn:microsoft.com/office/officeart/2016/7/layout/BasicLinearProcessNumbered"/>
    <dgm:cxn modelId="{E3F1E06A-F2D6-4711-987F-1B98B2B81019}" type="presParOf" srcId="{3F075C15-12B0-47E0-90FB-4A14EBC5BE9B}" destId="{C0D318CF-B84A-44A3-BE4A-F271844B2AC1}" srcOrd="0" destOrd="0" presId="urn:microsoft.com/office/officeart/2016/7/layout/BasicLinearProcessNumbered"/>
    <dgm:cxn modelId="{0764BA36-85B7-4567-B468-FD3541A14BDE}" type="presParOf" srcId="{3F075C15-12B0-47E0-90FB-4A14EBC5BE9B}" destId="{7B5EC2E3-9F5C-4602-93A4-93C175DFC8EA}" srcOrd="1" destOrd="0" presId="urn:microsoft.com/office/officeart/2016/7/layout/BasicLinearProcessNumbered"/>
    <dgm:cxn modelId="{FF940431-196B-43EB-8BE8-98A3445B1751}" type="presParOf" srcId="{3F075C15-12B0-47E0-90FB-4A14EBC5BE9B}" destId="{B596A3E5-3286-4781-90CC-DD1F90F89F56}" srcOrd="2" destOrd="0" presId="urn:microsoft.com/office/officeart/2016/7/layout/BasicLinearProcessNumbered"/>
    <dgm:cxn modelId="{592338C7-BA3A-4583-BE9C-F39CF11C7A8E}" type="presParOf" srcId="{3F075C15-12B0-47E0-90FB-4A14EBC5BE9B}" destId="{7E6D3D7C-B32E-4477-A8BB-1EF0DCDD49B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79BCC4-657E-4236-B0B2-FE022A54FF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1050EEB-8897-4917-929B-5F70916F62F5}">
      <dgm:prSet/>
      <dgm:spPr/>
      <dgm:t>
        <a:bodyPr/>
        <a:lstStyle/>
        <a:p>
          <a:r>
            <a:rPr lang="fr-FR"/>
            <a:t>La personnalité de type C à l’inverse du profil A, renfermé, anxieux, plutôt passif et défaitiste.</a:t>
          </a:r>
          <a:endParaRPr lang="en-US"/>
        </a:p>
      </dgm:t>
    </dgm:pt>
    <dgm:pt modelId="{959CE202-B43D-4AAC-80C8-0F8F93E33F9B}" type="parTrans" cxnId="{47C6BB11-5D1C-4D4B-A37C-EEB97AC50103}">
      <dgm:prSet/>
      <dgm:spPr/>
      <dgm:t>
        <a:bodyPr/>
        <a:lstStyle/>
        <a:p>
          <a:endParaRPr lang="en-US"/>
        </a:p>
      </dgm:t>
    </dgm:pt>
    <dgm:pt modelId="{0B4771DD-1E42-49F9-AED2-FA4970FD0752}" type="sibTrans" cxnId="{47C6BB11-5D1C-4D4B-A37C-EEB97AC50103}">
      <dgm:prSet/>
      <dgm:spPr/>
      <dgm:t>
        <a:bodyPr/>
        <a:lstStyle/>
        <a:p>
          <a:endParaRPr lang="en-US"/>
        </a:p>
      </dgm:t>
    </dgm:pt>
    <dgm:pt modelId="{B928F9C1-5E86-46F5-917F-197D8E5A66CE}">
      <dgm:prSet/>
      <dgm:spPr/>
      <dgm:t>
        <a:bodyPr/>
        <a:lstStyle/>
        <a:p>
          <a:r>
            <a:rPr lang="fr-FR" dirty="0"/>
            <a:t>Sa réponse se manifeste par une absence de réaction ou par une inhibition.</a:t>
          </a:r>
          <a:endParaRPr lang="en-US" dirty="0"/>
        </a:p>
      </dgm:t>
    </dgm:pt>
    <dgm:pt modelId="{55DA14C1-3F4A-4079-98BD-8A9A655CE283}" type="parTrans" cxnId="{D1BC5181-1BCF-459C-A7DB-D184C01E2DFA}">
      <dgm:prSet/>
      <dgm:spPr/>
      <dgm:t>
        <a:bodyPr/>
        <a:lstStyle/>
        <a:p>
          <a:endParaRPr lang="en-US"/>
        </a:p>
      </dgm:t>
    </dgm:pt>
    <dgm:pt modelId="{B98AB904-8E59-4DF9-9B6A-5FCAE777724B}" type="sibTrans" cxnId="{D1BC5181-1BCF-459C-A7DB-D184C01E2DFA}">
      <dgm:prSet/>
      <dgm:spPr/>
      <dgm:t>
        <a:bodyPr/>
        <a:lstStyle/>
        <a:p>
          <a:endParaRPr lang="en-US"/>
        </a:p>
      </dgm:t>
    </dgm:pt>
    <dgm:pt modelId="{2EAFB97D-6213-4C8A-8407-AEE3DB4FA554}">
      <dgm:prSet/>
      <dgm:spPr/>
      <dgm:t>
        <a:bodyPr/>
        <a:lstStyle/>
        <a:p>
          <a:r>
            <a:rPr lang="fr-FR"/>
            <a:t>La personnalité de type C est plus patiente, moins pressée, elle n’attaque pas, elle se ronge de l’ intérieur.</a:t>
          </a:r>
          <a:endParaRPr lang="en-US"/>
        </a:p>
      </dgm:t>
    </dgm:pt>
    <dgm:pt modelId="{F4C817F1-4F12-41D3-92F8-F37EA50C70BC}" type="parTrans" cxnId="{5976D3D8-0209-4EE4-AAED-E7CA461F7769}">
      <dgm:prSet/>
      <dgm:spPr/>
      <dgm:t>
        <a:bodyPr/>
        <a:lstStyle/>
        <a:p>
          <a:endParaRPr lang="en-US"/>
        </a:p>
      </dgm:t>
    </dgm:pt>
    <dgm:pt modelId="{4ED4176F-9108-42A6-85F8-073A0611FA7E}" type="sibTrans" cxnId="{5976D3D8-0209-4EE4-AAED-E7CA461F7769}">
      <dgm:prSet/>
      <dgm:spPr/>
      <dgm:t>
        <a:bodyPr/>
        <a:lstStyle/>
        <a:p>
          <a:endParaRPr lang="en-US"/>
        </a:p>
      </dgm:t>
    </dgm:pt>
    <dgm:pt modelId="{5DCF99F0-8A49-4CA8-B4AE-5003D9C2A1E1}">
      <dgm:prSet/>
      <dgm:spPr/>
      <dgm:t>
        <a:bodyPr/>
        <a:lstStyle/>
        <a:p>
          <a:r>
            <a:rPr lang="fr-FR"/>
            <a:t>Sur le plan biologique, ce comportement se traduit par sécrétion massive de cortisol et entraine une baisse de défense immunitaires.</a:t>
          </a:r>
          <a:endParaRPr lang="en-US"/>
        </a:p>
      </dgm:t>
    </dgm:pt>
    <dgm:pt modelId="{5D033DE5-1F66-40B0-B4FE-16899CC569B7}" type="parTrans" cxnId="{0C34C0B8-A737-4CA3-9DAD-1B8A9B806D7B}">
      <dgm:prSet/>
      <dgm:spPr/>
      <dgm:t>
        <a:bodyPr/>
        <a:lstStyle/>
        <a:p>
          <a:endParaRPr lang="en-US"/>
        </a:p>
      </dgm:t>
    </dgm:pt>
    <dgm:pt modelId="{25550162-279B-4BB3-BC5E-F156B1D7BFD9}" type="sibTrans" cxnId="{0C34C0B8-A737-4CA3-9DAD-1B8A9B806D7B}">
      <dgm:prSet/>
      <dgm:spPr/>
      <dgm:t>
        <a:bodyPr/>
        <a:lstStyle/>
        <a:p>
          <a:endParaRPr lang="en-US"/>
        </a:p>
      </dgm:t>
    </dgm:pt>
    <dgm:pt modelId="{D554658D-513A-4BB9-8F1C-626D9FF22FD4}" type="pres">
      <dgm:prSet presAssocID="{4379BCC4-657E-4236-B0B2-FE022A54FF23}" presName="root" presStyleCnt="0">
        <dgm:presLayoutVars>
          <dgm:dir/>
          <dgm:resizeHandles val="exact"/>
        </dgm:presLayoutVars>
      </dgm:prSet>
      <dgm:spPr/>
    </dgm:pt>
    <dgm:pt modelId="{706D376A-457F-482D-A5A6-7B25042C3BBA}" type="pres">
      <dgm:prSet presAssocID="{4379BCC4-657E-4236-B0B2-FE022A54FF23}" presName="container" presStyleCnt="0">
        <dgm:presLayoutVars>
          <dgm:dir/>
          <dgm:resizeHandles val="exact"/>
        </dgm:presLayoutVars>
      </dgm:prSet>
      <dgm:spPr/>
    </dgm:pt>
    <dgm:pt modelId="{B47037B6-965F-4381-80FD-9AFDFFE95175}" type="pres">
      <dgm:prSet presAssocID="{31050EEB-8897-4917-929B-5F70916F62F5}" presName="compNode" presStyleCnt="0"/>
      <dgm:spPr/>
    </dgm:pt>
    <dgm:pt modelId="{77B5EA9F-FEA7-4EE6-BA39-D8EC7DE1258D}" type="pres">
      <dgm:prSet presAssocID="{31050EEB-8897-4917-929B-5F70916F62F5}" presName="iconBgRect" presStyleLbl="bgShp" presStyleIdx="0" presStyleCnt="4"/>
      <dgm:spPr/>
    </dgm:pt>
    <dgm:pt modelId="{C070F476-B24D-4012-B737-070541F55ECE}" type="pres">
      <dgm:prSet presAssocID="{31050EEB-8897-4917-929B-5F70916F62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1F57F02-50B6-436F-94A0-29C1A57905A9}" type="pres">
      <dgm:prSet presAssocID="{31050EEB-8897-4917-929B-5F70916F62F5}" presName="spaceRect" presStyleCnt="0"/>
      <dgm:spPr/>
    </dgm:pt>
    <dgm:pt modelId="{8D333EFE-2F5A-493B-9DAE-FF54B2EB8BF4}" type="pres">
      <dgm:prSet presAssocID="{31050EEB-8897-4917-929B-5F70916F62F5}" presName="textRect" presStyleLbl="revTx" presStyleIdx="0" presStyleCnt="4">
        <dgm:presLayoutVars>
          <dgm:chMax val="1"/>
          <dgm:chPref val="1"/>
        </dgm:presLayoutVars>
      </dgm:prSet>
      <dgm:spPr/>
    </dgm:pt>
    <dgm:pt modelId="{48B20ADD-9D23-4606-BBA3-6C11719338C2}" type="pres">
      <dgm:prSet presAssocID="{0B4771DD-1E42-49F9-AED2-FA4970FD0752}" presName="sibTrans" presStyleLbl="sibTrans2D1" presStyleIdx="0" presStyleCnt="0"/>
      <dgm:spPr/>
    </dgm:pt>
    <dgm:pt modelId="{638C0392-34A8-476B-A84A-3A8E9321B0B0}" type="pres">
      <dgm:prSet presAssocID="{B928F9C1-5E86-46F5-917F-197D8E5A66CE}" presName="compNode" presStyleCnt="0"/>
      <dgm:spPr/>
    </dgm:pt>
    <dgm:pt modelId="{3502FD04-C8F2-4669-9C74-B6F835F03EBC}" type="pres">
      <dgm:prSet presAssocID="{B928F9C1-5E86-46F5-917F-197D8E5A66CE}" presName="iconBgRect" presStyleLbl="bgShp" presStyleIdx="1" presStyleCnt="4"/>
      <dgm:spPr/>
    </dgm:pt>
    <dgm:pt modelId="{1A651AF8-96EC-476F-A588-2A15B31C0769}" type="pres">
      <dgm:prSet presAssocID="{B928F9C1-5E86-46F5-917F-197D8E5A66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275CD6AB-39FD-4447-8C5F-CB183B2BFBE4}" type="pres">
      <dgm:prSet presAssocID="{B928F9C1-5E86-46F5-917F-197D8E5A66CE}" presName="spaceRect" presStyleCnt="0"/>
      <dgm:spPr/>
    </dgm:pt>
    <dgm:pt modelId="{0D71104D-B6AA-4165-AFB6-E2FF5EAF0B9E}" type="pres">
      <dgm:prSet presAssocID="{B928F9C1-5E86-46F5-917F-197D8E5A66CE}" presName="textRect" presStyleLbl="revTx" presStyleIdx="1" presStyleCnt="4">
        <dgm:presLayoutVars>
          <dgm:chMax val="1"/>
          <dgm:chPref val="1"/>
        </dgm:presLayoutVars>
      </dgm:prSet>
      <dgm:spPr/>
    </dgm:pt>
    <dgm:pt modelId="{42035435-B87E-4BDD-B6B8-EBEF1BB456DD}" type="pres">
      <dgm:prSet presAssocID="{B98AB904-8E59-4DF9-9B6A-5FCAE777724B}" presName="sibTrans" presStyleLbl="sibTrans2D1" presStyleIdx="0" presStyleCnt="0"/>
      <dgm:spPr/>
    </dgm:pt>
    <dgm:pt modelId="{2FEF1F67-1F81-4CF5-B915-AEC2857EA582}" type="pres">
      <dgm:prSet presAssocID="{2EAFB97D-6213-4C8A-8407-AEE3DB4FA554}" presName="compNode" presStyleCnt="0"/>
      <dgm:spPr/>
    </dgm:pt>
    <dgm:pt modelId="{D9B96CF9-CB4F-4ACF-8E38-3BD7EAB3BEEB}" type="pres">
      <dgm:prSet presAssocID="{2EAFB97D-6213-4C8A-8407-AEE3DB4FA554}" presName="iconBgRect" presStyleLbl="bgShp" presStyleIdx="2" presStyleCnt="4"/>
      <dgm:spPr/>
    </dgm:pt>
    <dgm:pt modelId="{A3D8E9E1-094E-43F4-9A1E-00A678AE5A61}" type="pres">
      <dgm:prSet presAssocID="{2EAFB97D-6213-4C8A-8407-AEE3DB4FA5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ngue"/>
        </a:ext>
      </dgm:extLst>
    </dgm:pt>
    <dgm:pt modelId="{384EED4F-E1DC-4E19-832E-4C5A3D811A08}" type="pres">
      <dgm:prSet presAssocID="{2EAFB97D-6213-4C8A-8407-AEE3DB4FA554}" presName="spaceRect" presStyleCnt="0"/>
      <dgm:spPr/>
    </dgm:pt>
    <dgm:pt modelId="{00D88099-BF5F-47F4-980B-E0E1F014BAE7}" type="pres">
      <dgm:prSet presAssocID="{2EAFB97D-6213-4C8A-8407-AEE3DB4FA554}" presName="textRect" presStyleLbl="revTx" presStyleIdx="2" presStyleCnt="4">
        <dgm:presLayoutVars>
          <dgm:chMax val="1"/>
          <dgm:chPref val="1"/>
        </dgm:presLayoutVars>
      </dgm:prSet>
      <dgm:spPr/>
    </dgm:pt>
    <dgm:pt modelId="{5419659A-C21F-44BC-A17B-A3509FE21B37}" type="pres">
      <dgm:prSet presAssocID="{4ED4176F-9108-42A6-85F8-073A0611FA7E}" presName="sibTrans" presStyleLbl="sibTrans2D1" presStyleIdx="0" presStyleCnt="0"/>
      <dgm:spPr/>
    </dgm:pt>
    <dgm:pt modelId="{B41C0CAE-E91D-4767-A089-F4282D9EF734}" type="pres">
      <dgm:prSet presAssocID="{5DCF99F0-8A49-4CA8-B4AE-5003D9C2A1E1}" presName="compNode" presStyleCnt="0"/>
      <dgm:spPr/>
    </dgm:pt>
    <dgm:pt modelId="{E656E974-CC59-47D3-A4F6-F5634A3CEFF7}" type="pres">
      <dgm:prSet presAssocID="{5DCF99F0-8A49-4CA8-B4AE-5003D9C2A1E1}" presName="iconBgRect" presStyleLbl="bgShp" presStyleIdx="3" presStyleCnt="4"/>
      <dgm:spPr/>
    </dgm:pt>
    <dgm:pt modelId="{202C5C9A-9E6F-47D1-AFBF-C63BC7E84D86}" type="pres">
      <dgm:prSet presAssocID="{5DCF99F0-8A49-4CA8-B4AE-5003D9C2A1E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ansement avec un remplissage uni"/>
        </a:ext>
      </dgm:extLst>
    </dgm:pt>
    <dgm:pt modelId="{B100C4C7-A4B1-47B9-B464-4BBB343CCD15}" type="pres">
      <dgm:prSet presAssocID="{5DCF99F0-8A49-4CA8-B4AE-5003D9C2A1E1}" presName="spaceRect" presStyleCnt="0"/>
      <dgm:spPr/>
    </dgm:pt>
    <dgm:pt modelId="{2815FDD9-881C-44FF-94B9-9633230768D8}" type="pres">
      <dgm:prSet presAssocID="{5DCF99F0-8A49-4CA8-B4AE-5003D9C2A1E1}" presName="textRect" presStyleLbl="revTx" presStyleIdx="3" presStyleCnt="4">
        <dgm:presLayoutVars>
          <dgm:chMax val="1"/>
          <dgm:chPref val="1"/>
        </dgm:presLayoutVars>
      </dgm:prSet>
      <dgm:spPr/>
    </dgm:pt>
  </dgm:ptLst>
  <dgm:cxnLst>
    <dgm:cxn modelId="{47C6BB11-5D1C-4D4B-A37C-EEB97AC50103}" srcId="{4379BCC4-657E-4236-B0B2-FE022A54FF23}" destId="{31050EEB-8897-4917-929B-5F70916F62F5}" srcOrd="0" destOrd="0" parTransId="{959CE202-B43D-4AAC-80C8-0F8F93E33F9B}" sibTransId="{0B4771DD-1E42-49F9-AED2-FA4970FD0752}"/>
    <dgm:cxn modelId="{AA3BB563-7285-459F-88AC-CF55E66D4BC0}" type="presOf" srcId="{4ED4176F-9108-42A6-85F8-073A0611FA7E}" destId="{5419659A-C21F-44BC-A17B-A3509FE21B37}" srcOrd="0" destOrd="0" presId="urn:microsoft.com/office/officeart/2018/2/layout/IconCircleList"/>
    <dgm:cxn modelId="{495FDF7A-C09B-4DA5-8857-E7A04AA1A908}" type="presOf" srcId="{0B4771DD-1E42-49F9-AED2-FA4970FD0752}" destId="{48B20ADD-9D23-4606-BBA3-6C11719338C2}" srcOrd="0" destOrd="0" presId="urn:microsoft.com/office/officeart/2018/2/layout/IconCircleList"/>
    <dgm:cxn modelId="{D1BC5181-1BCF-459C-A7DB-D184C01E2DFA}" srcId="{4379BCC4-657E-4236-B0B2-FE022A54FF23}" destId="{B928F9C1-5E86-46F5-917F-197D8E5A66CE}" srcOrd="1" destOrd="0" parTransId="{55DA14C1-3F4A-4079-98BD-8A9A655CE283}" sibTransId="{B98AB904-8E59-4DF9-9B6A-5FCAE777724B}"/>
    <dgm:cxn modelId="{59571897-80CB-4A5C-BA87-2B3920671CB8}" type="presOf" srcId="{5DCF99F0-8A49-4CA8-B4AE-5003D9C2A1E1}" destId="{2815FDD9-881C-44FF-94B9-9633230768D8}" srcOrd="0" destOrd="0" presId="urn:microsoft.com/office/officeart/2018/2/layout/IconCircleList"/>
    <dgm:cxn modelId="{908140B4-E32F-47F0-AF06-496EC53EAA30}" type="presOf" srcId="{31050EEB-8897-4917-929B-5F70916F62F5}" destId="{8D333EFE-2F5A-493B-9DAE-FF54B2EB8BF4}" srcOrd="0" destOrd="0" presId="urn:microsoft.com/office/officeart/2018/2/layout/IconCircleList"/>
    <dgm:cxn modelId="{0C34C0B8-A737-4CA3-9DAD-1B8A9B806D7B}" srcId="{4379BCC4-657E-4236-B0B2-FE022A54FF23}" destId="{5DCF99F0-8A49-4CA8-B4AE-5003D9C2A1E1}" srcOrd="3" destOrd="0" parTransId="{5D033DE5-1F66-40B0-B4FE-16899CC569B7}" sibTransId="{25550162-279B-4BB3-BC5E-F156B1D7BFD9}"/>
    <dgm:cxn modelId="{43D0AEB9-CD9B-45D9-8D9B-A0EEBAC189CE}" type="presOf" srcId="{2EAFB97D-6213-4C8A-8407-AEE3DB4FA554}" destId="{00D88099-BF5F-47F4-980B-E0E1F014BAE7}" srcOrd="0" destOrd="0" presId="urn:microsoft.com/office/officeart/2018/2/layout/IconCircleList"/>
    <dgm:cxn modelId="{B58D16BD-9430-4E52-AFFB-D2A0CC85B5D0}" type="presOf" srcId="{B98AB904-8E59-4DF9-9B6A-5FCAE777724B}" destId="{42035435-B87E-4BDD-B6B8-EBEF1BB456DD}" srcOrd="0" destOrd="0" presId="urn:microsoft.com/office/officeart/2018/2/layout/IconCircleList"/>
    <dgm:cxn modelId="{B81303D3-EA75-43F1-B4E6-5C926C43DC21}" type="presOf" srcId="{B928F9C1-5E86-46F5-917F-197D8E5A66CE}" destId="{0D71104D-B6AA-4165-AFB6-E2FF5EAF0B9E}" srcOrd="0" destOrd="0" presId="urn:microsoft.com/office/officeart/2018/2/layout/IconCircleList"/>
    <dgm:cxn modelId="{5976D3D8-0209-4EE4-AAED-E7CA461F7769}" srcId="{4379BCC4-657E-4236-B0B2-FE022A54FF23}" destId="{2EAFB97D-6213-4C8A-8407-AEE3DB4FA554}" srcOrd="2" destOrd="0" parTransId="{F4C817F1-4F12-41D3-92F8-F37EA50C70BC}" sibTransId="{4ED4176F-9108-42A6-85F8-073A0611FA7E}"/>
    <dgm:cxn modelId="{375426F4-12EE-4302-8B0A-71E2B36CBB1D}" type="presOf" srcId="{4379BCC4-657E-4236-B0B2-FE022A54FF23}" destId="{D554658D-513A-4BB9-8F1C-626D9FF22FD4}" srcOrd="0" destOrd="0" presId="urn:microsoft.com/office/officeart/2018/2/layout/IconCircleList"/>
    <dgm:cxn modelId="{2290BBA5-50E8-4393-8641-E79621CC01EB}" type="presParOf" srcId="{D554658D-513A-4BB9-8F1C-626D9FF22FD4}" destId="{706D376A-457F-482D-A5A6-7B25042C3BBA}" srcOrd="0" destOrd="0" presId="urn:microsoft.com/office/officeart/2018/2/layout/IconCircleList"/>
    <dgm:cxn modelId="{E29D7AB6-4E0A-4BB0-B5A7-FB82F4D74470}" type="presParOf" srcId="{706D376A-457F-482D-A5A6-7B25042C3BBA}" destId="{B47037B6-965F-4381-80FD-9AFDFFE95175}" srcOrd="0" destOrd="0" presId="urn:microsoft.com/office/officeart/2018/2/layout/IconCircleList"/>
    <dgm:cxn modelId="{38D29DD5-12B0-4B0A-BC3A-D1E06E736CEB}" type="presParOf" srcId="{B47037B6-965F-4381-80FD-9AFDFFE95175}" destId="{77B5EA9F-FEA7-4EE6-BA39-D8EC7DE1258D}" srcOrd="0" destOrd="0" presId="urn:microsoft.com/office/officeart/2018/2/layout/IconCircleList"/>
    <dgm:cxn modelId="{502260AA-EB83-45CA-B99E-BCD93A62E435}" type="presParOf" srcId="{B47037B6-965F-4381-80FD-9AFDFFE95175}" destId="{C070F476-B24D-4012-B737-070541F55ECE}" srcOrd="1" destOrd="0" presId="urn:microsoft.com/office/officeart/2018/2/layout/IconCircleList"/>
    <dgm:cxn modelId="{141078FB-7824-47BB-89EC-D61579406E8F}" type="presParOf" srcId="{B47037B6-965F-4381-80FD-9AFDFFE95175}" destId="{E1F57F02-50B6-436F-94A0-29C1A57905A9}" srcOrd="2" destOrd="0" presId="urn:microsoft.com/office/officeart/2018/2/layout/IconCircleList"/>
    <dgm:cxn modelId="{2B0BCA29-2458-4E6E-B1C7-BDA07C671D3B}" type="presParOf" srcId="{B47037B6-965F-4381-80FD-9AFDFFE95175}" destId="{8D333EFE-2F5A-493B-9DAE-FF54B2EB8BF4}" srcOrd="3" destOrd="0" presId="urn:microsoft.com/office/officeart/2018/2/layout/IconCircleList"/>
    <dgm:cxn modelId="{34F0A611-1AE2-4FFE-A175-89159059ABE5}" type="presParOf" srcId="{706D376A-457F-482D-A5A6-7B25042C3BBA}" destId="{48B20ADD-9D23-4606-BBA3-6C11719338C2}" srcOrd="1" destOrd="0" presId="urn:microsoft.com/office/officeart/2018/2/layout/IconCircleList"/>
    <dgm:cxn modelId="{3F0FBCE4-2DEC-4345-AA93-F4B8619F43EF}" type="presParOf" srcId="{706D376A-457F-482D-A5A6-7B25042C3BBA}" destId="{638C0392-34A8-476B-A84A-3A8E9321B0B0}" srcOrd="2" destOrd="0" presId="urn:microsoft.com/office/officeart/2018/2/layout/IconCircleList"/>
    <dgm:cxn modelId="{6E21A110-1B1E-4ABF-A25F-F5F9477B7E22}" type="presParOf" srcId="{638C0392-34A8-476B-A84A-3A8E9321B0B0}" destId="{3502FD04-C8F2-4669-9C74-B6F835F03EBC}" srcOrd="0" destOrd="0" presId="urn:microsoft.com/office/officeart/2018/2/layout/IconCircleList"/>
    <dgm:cxn modelId="{3CBCACE9-721C-47BF-A265-951AE5ABC906}" type="presParOf" srcId="{638C0392-34A8-476B-A84A-3A8E9321B0B0}" destId="{1A651AF8-96EC-476F-A588-2A15B31C0769}" srcOrd="1" destOrd="0" presId="urn:microsoft.com/office/officeart/2018/2/layout/IconCircleList"/>
    <dgm:cxn modelId="{CADA2BEC-A1DE-40CD-A22A-5CBBEC79DDCB}" type="presParOf" srcId="{638C0392-34A8-476B-A84A-3A8E9321B0B0}" destId="{275CD6AB-39FD-4447-8C5F-CB183B2BFBE4}" srcOrd="2" destOrd="0" presId="urn:microsoft.com/office/officeart/2018/2/layout/IconCircleList"/>
    <dgm:cxn modelId="{649E6264-D2CC-48C0-9FE3-3176F70960F5}" type="presParOf" srcId="{638C0392-34A8-476B-A84A-3A8E9321B0B0}" destId="{0D71104D-B6AA-4165-AFB6-E2FF5EAF0B9E}" srcOrd="3" destOrd="0" presId="urn:microsoft.com/office/officeart/2018/2/layout/IconCircleList"/>
    <dgm:cxn modelId="{2BCAC80E-C98B-4484-93E1-617F57FD1B74}" type="presParOf" srcId="{706D376A-457F-482D-A5A6-7B25042C3BBA}" destId="{42035435-B87E-4BDD-B6B8-EBEF1BB456DD}" srcOrd="3" destOrd="0" presId="urn:microsoft.com/office/officeart/2018/2/layout/IconCircleList"/>
    <dgm:cxn modelId="{49A4CB90-ED63-4807-AA06-8C5EE3F84540}" type="presParOf" srcId="{706D376A-457F-482D-A5A6-7B25042C3BBA}" destId="{2FEF1F67-1F81-4CF5-B915-AEC2857EA582}" srcOrd="4" destOrd="0" presId="urn:microsoft.com/office/officeart/2018/2/layout/IconCircleList"/>
    <dgm:cxn modelId="{0982EBB1-9EE7-4C4B-8D42-22414A0F1A87}" type="presParOf" srcId="{2FEF1F67-1F81-4CF5-B915-AEC2857EA582}" destId="{D9B96CF9-CB4F-4ACF-8E38-3BD7EAB3BEEB}" srcOrd="0" destOrd="0" presId="urn:microsoft.com/office/officeart/2018/2/layout/IconCircleList"/>
    <dgm:cxn modelId="{658E7764-9429-4539-A556-9F375FCE3ACB}" type="presParOf" srcId="{2FEF1F67-1F81-4CF5-B915-AEC2857EA582}" destId="{A3D8E9E1-094E-43F4-9A1E-00A678AE5A61}" srcOrd="1" destOrd="0" presId="urn:microsoft.com/office/officeart/2018/2/layout/IconCircleList"/>
    <dgm:cxn modelId="{200D67F7-4E2A-433B-AEC2-F9E5E959EECE}" type="presParOf" srcId="{2FEF1F67-1F81-4CF5-B915-AEC2857EA582}" destId="{384EED4F-E1DC-4E19-832E-4C5A3D811A08}" srcOrd="2" destOrd="0" presId="urn:microsoft.com/office/officeart/2018/2/layout/IconCircleList"/>
    <dgm:cxn modelId="{433C2319-B53E-44EC-ADC9-7BA576093F94}" type="presParOf" srcId="{2FEF1F67-1F81-4CF5-B915-AEC2857EA582}" destId="{00D88099-BF5F-47F4-980B-E0E1F014BAE7}" srcOrd="3" destOrd="0" presId="urn:microsoft.com/office/officeart/2018/2/layout/IconCircleList"/>
    <dgm:cxn modelId="{EBEE56A8-2BE1-48D1-8743-36517E4F6037}" type="presParOf" srcId="{706D376A-457F-482D-A5A6-7B25042C3BBA}" destId="{5419659A-C21F-44BC-A17B-A3509FE21B37}" srcOrd="5" destOrd="0" presId="urn:microsoft.com/office/officeart/2018/2/layout/IconCircleList"/>
    <dgm:cxn modelId="{77CEB20B-D0A4-4501-AC37-1204C6C6DC48}" type="presParOf" srcId="{706D376A-457F-482D-A5A6-7B25042C3BBA}" destId="{B41C0CAE-E91D-4767-A089-F4282D9EF734}" srcOrd="6" destOrd="0" presId="urn:microsoft.com/office/officeart/2018/2/layout/IconCircleList"/>
    <dgm:cxn modelId="{856C5BC8-776F-411E-A212-65DD93C9ABE3}" type="presParOf" srcId="{B41C0CAE-E91D-4767-A089-F4282D9EF734}" destId="{E656E974-CC59-47D3-A4F6-F5634A3CEFF7}" srcOrd="0" destOrd="0" presId="urn:microsoft.com/office/officeart/2018/2/layout/IconCircleList"/>
    <dgm:cxn modelId="{488DB386-3507-48DF-BD0A-58BF123E81C1}" type="presParOf" srcId="{B41C0CAE-E91D-4767-A089-F4282D9EF734}" destId="{202C5C9A-9E6F-47D1-AFBF-C63BC7E84D86}" srcOrd="1" destOrd="0" presId="urn:microsoft.com/office/officeart/2018/2/layout/IconCircleList"/>
    <dgm:cxn modelId="{72AD4B8E-1B4C-4569-B3FD-36AB229969EB}" type="presParOf" srcId="{B41C0CAE-E91D-4767-A089-F4282D9EF734}" destId="{B100C4C7-A4B1-47B9-B464-4BBB343CCD15}" srcOrd="2" destOrd="0" presId="urn:microsoft.com/office/officeart/2018/2/layout/IconCircleList"/>
    <dgm:cxn modelId="{6E920E72-A73B-46A9-B4C2-CEC9C155D9B6}" type="presParOf" srcId="{B41C0CAE-E91D-4767-A089-F4282D9EF734}" destId="{2815FDD9-881C-44FF-94B9-9633230768D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42E90-DFB2-4EA4-81DA-3E55368CF657}">
      <dsp:nvSpPr>
        <dsp:cNvPr id="0" name=""/>
        <dsp:cNvSpPr/>
      </dsp:nvSpPr>
      <dsp:spPr>
        <a:xfrm>
          <a:off x="-58382" y="7115"/>
          <a:ext cx="6277163" cy="7709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FF4C0-0E8C-471F-95A2-4E5CF24B1637}">
      <dsp:nvSpPr>
        <dsp:cNvPr id="0" name=""/>
        <dsp:cNvSpPr/>
      </dsp:nvSpPr>
      <dsp:spPr>
        <a:xfrm>
          <a:off x="174820" y="180572"/>
          <a:ext cx="424834" cy="424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48DB1-DABF-4136-A2CE-BCBF58B9FAE2}">
      <dsp:nvSpPr>
        <dsp:cNvPr id="0" name=""/>
        <dsp:cNvSpPr/>
      </dsp:nvSpPr>
      <dsp:spPr>
        <a:xfrm>
          <a:off x="701475" y="7115"/>
          <a:ext cx="5634070" cy="79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9" tIns="84139" rIns="84139" bIns="84139" numCol="1" spcCol="1270" anchor="ctr" anchorCtr="0">
          <a:noAutofit/>
        </a:bodyPr>
        <a:lstStyle/>
        <a:p>
          <a:pPr marL="0" lvl="0" indent="0" algn="l" defTabSz="800100">
            <a:lnSpc>
              <a:spcPct val="100000"/>
            </a:lnSpc>
            <a:spcBef>
              <a:spcPct val="0"/>
            </a:spcBef>
            <a:spcAft>
              <a:spcPct val="35000"/>
            </a:spcAft>
            <a:buNone/>
          </a:pPr>
          <a:r>
            <a:rPr lang="fr-FR" sz="1800" kern="1200" dirty="0"/>
            <a:t>Souvent  agressif, suractif, dans la compétition.</a:t>
          </a:r>
          <a:endParaRPr lang="en-US" sz="1800" kern="1200" dirty="0"/>
        </a:p>
      </dsp:txBody>
      <dsp:txXfrm>
        <a:off x="701475" y="7115"/>
        <a:ext cx="5634070" cy="795010"/>
      </dsp:txXfrm>
    </dsp:sp>
    <dsp:sp modelId="{C9A88717-4F95-44C0-8E1E-55E71DD06095}">
      <dsp:nvSpPr>
        <dsp:cNvPr id="0" name=""/>
        <dsp:cNvSpPr/>
      </dsp:nvSpPr>
      <dsp:spPr>
        <a:xfrm>
          <a:off x="-58382" y="1000878"/>
          <a:ext cx="6277163" cy="7709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6604D-65CA-48A3-8096-1E75884CA9A9}">
      <dsp:nvSpPr>
        <dsp:cNvPr id="0" name=""/>
        <dsp:cNvSpPr/>
      </dsp:nvSpPr>
      <dsp:spPr>
        <a:xfrm>
          <a:off x="174820" y="1174334"/>
          <a:ext cx="424834" cy="424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4BD61-2425-48AD-A7F2-745F514F1AFA}">
      <dsp:nvSpPr>
        <dsp:cNvPr id="0" name=""/>
        <dsp:cNvSpPr/>
      </dsp:nvSpPr>
      <dsp:spPr>
        <a:xfrm>
          <a:off x="832857" y="1000878"/>
          <a:ext cx="5371305" cy="79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9" tIns="84139" rIns="84139" bIns="84139" numCol="1" spcCol="1270" anchor="ctr" anchorCtr="0">
          <a:noAutofit/>
        </a:bodyPr>
        <a:lstStyle/>
        <a:p>
          <a:pPr marL="0" lvl="0" indent="0" algn="l" defTabSz="800100">
            <a:lnSpc>
              <a:spcPct val="100000"/>
            </a:lnSpc>
            <a:spcBef>
              <a:spcPct val="0"/>
            </a:spcBef>
            <a:spcAft>
              <a:spcPct val="35000"/>
            </a:spcAft>
            <a:buNone/>
          </a:pPr>
          <a:r>
            <a:rPr lang="fr-FR" sz="1800" kern="1200" dirty="0"/>
            <a:t>Il exprime toujours ses réactions, parfois de façon disproportionnée et colérique.</a:t>
          </a:r>
          <a:endParaRPr lang="en-US" sz="1800" kern="1200" dirty="0"/>
        </a:p>
      </dsp:txBody>
      <dsp:txXfrm>
        <a:off x="832857" y="1000878"/>
        <a:ext cx="5371305" cy="795010"/>
      </dsp:txXfrm>
    </dsp:sp>
    <dsp:sp modelId="{CC3C6E1E-B332-498E-BF50-476ACFF79A83}">
      <dsp:nvSpPr>
        <dsp:cNvPr id="0" name=""/>
        <dsp:cNvSpPr/>
      </dsp:nvSpPr>
      <dsp:spPr>
        <a:xfrm>
          <a:off x="-58382" y="1994640"/>
          <a:ext cx="6277163" cy="7709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F18BC-328C-4594-8890-D37CC36BB99A}">
      <dsp:nvSpPr>
        <dsp:cNvPr id="0" name=""/>
        <dsp:cNvSpPr/>
      </dsp:nvSpPr>
      <dsp:spPr>
        <a:xfrm>
          <a:off x="174820" y="2168097"/>
          <a:ext cx="424834" cy="424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BAB4E1-C340-4A26-9087-779732D4D7AD}">
      <dsp:nvSpPr>
        <dsp:cNvPr id="0" name=""/>
        <dsp:cNvSpPr/>
      </dsp:nvSpPr>
      <dsp:spPr>
        <a:xfrm>
          <a:off x="671691" y="2003528"/>
          <a:ext cx="5494469" cy="79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9" tIns="84139" rIns="84139" bIns="84139" numCol="1" spcCol="1270" anchor="ctr" anchorCtr="0">
          <a:noAutofit/>
        </a:bodyPr>
        <a:lstStyle/>
        <a:p>
          <a:pPr marL="0" lvl="0" indent="0" algn="l" defTabSz="800100">
            <a:lnSpc>
              <a:spcPct val="100000"/>
            </a:lnSpc>
            <a:spcBef>
              <a:spcPct val="0"/>
            </a:spcBef>
            <a:spcAft>
              <a:spcPct val="35000"/>
            </a:spcAft>
            <a:buNone/>
          </a:pPr>
          <a:r>
            <a:rPr lang="fr-FR" sz="1800" kern="1200" dirty="0"/>
            <a:t>C’est le profil des ambitieux et des perfectionnistes, qui réagissent par l’action.</a:t>
          </a:r>
          <a:endParaRPr lang="en-US" sz="1800" kern="1200" dirty="0"/>
        </a:p>
      </dsp:txBody>
      <dsp:txXfrm>
        <a:off x="671691" y="2003528"/>
        <a:ext cx="5494469" cy="795010"/>
      </dsp:txXfrm>
    </dsp:sp>
    <dsp:sp modelId="{5C3D22C7-05A0-4770-ADAF-D3B39058787C}">
      <dsp:nvSpPr>
        <dsp:cNvPr id="0" name=""/>
        <dsp:cNvSpPr/>
      </dsp:nvSpPr>
      <dsp:spPr>
        <a:xfrm>
          <a:off x="-58382" y="2988403"/>
          <a:ext cx="6277163" cy="7709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16B02-73B1-4242-9025-F4483434E20A}">
      <dsp:nvSpPr>
        <dsp:cNvPr id="0" name=""/>
        <dsp:cNvSpPr/>
      </dsp:nvSpPr>
      <dsp:spPr>
        <a:xfrm>
          <a:off x="174820" y="3161859"/>
          <a:ext cx="424834" cy="4240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378198-DBDD-44FB-8E30-A5487B1D03F1}">
      <dsp:nvSpPr>
        <dsp:cNvPr id="0" name=""/>
        <dsp:cNvSpPr/>
      </dsp:nvSpPr>
      <dsp:spPr>
        <a:xfrm>
          <a:off x="832857" y="2988403"/>
          <a:ext cx="5371305" cy="79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9" tIns="84139" rIns="84139" bIns="84139" numCol="1" spcCol="1270" anchor="ctr" anchorCtr="0">
          <a:noAutofit/>
        </a:bodyPr>
        <a:lstStyle/>
        <a:p>
          <a:pPr marL="0" lvl="0" indent="0" algn="l" defTabSz="622300">
            <a:lnSpc>
              <a:spcPct val="100000"/>
            </a:lnSpc>
            <a:spcBef>
              <a:spcPct val="0"/>
            </a:spcBef>
            <a:spcAft>
              <a:spcPct val="35000"/>
            </a:spcAft>
            <a:buNone/>
          </a:pPr>
          <a:r>
            <a:rPr lang="fr-FR" sz="1400" kern="1200"/>
            <a:t>Le corps, lui, répond par excès d’adrénaline, ce qui rend les types A peu sensibles aux dépressions nerveuses mais vulnérables aux accidents cardio-vasculaires.</a:t>
          </a:r>
          <a:endParaRPr lang="en-US" sz="1400" kern="1200"/>
        </a:p>
      </dsp:txBody>
      <dsp:txXfrm>
        <a:off x="832857" y="2988403"/>
        <a:ext cx="5371305" cy="795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645F5-0CA8-413D-A6F2-779B68CA3E30}">
      <dsp:nvSpPr>
        <dsp:cNvPr id="0" name=""/>
        <dsp:cNvSpPr/>
      </dsp:nvSpPr>
      <dsp:spPr>
        <a:xfrm>
          <a:off x="1667" y="-114191"/>
          <a:ext cx="1322860" cy="386454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3135" tIns="330200" rIns="103135" bIns="33020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Une personnalité du type B montre des réactions adaptées à la réalité.</a:t>
          </a:r>
          <a:endParaRPr lang="en-US" sz="1200" kern="1200" dirty="0">
            <a:latin typeface="Arial" panose="020B0604020202020204" pitchFamily="34" charset="0"/>
            <a:cs typeface="Arial" panose="020B0604020202020204" pitchFamily="34" charset="0"/>
          </a:endParaRPr>
        </a:p>
      </dsp:txBody>
      <dsp:txXfrm>
        <a:off x="1667" y="1354334"/>
        <a:ext cx="1322860" cy="2318724"/>
      </dsp:txXfrm>
    </dsp:sp>
    <dsp:sp modelId="{0513D807-B540-4A8C-9E36-05FD5AB563F8}">
      <dsp:nvSpPr>
        <dsp:cNvPr id="0" name=""/>
        <dsp:cNvSpPr/>
      </dsp:nvSpPr>
      <dsp:spPr>
        <a:xfrm>
          <a:off x="412410" y="129727"/>
          <a:ext cx="555601" cy="555601"/>
        </a:xfrm>
        <a:prstGeom prst="ellipse">
          <a:avLst/>
        </a:prstGeom>
        <a:solidFill>
          <a:schemeClr val="accent2">
            <a:lumMod val="60000"/>
            <a:lumOff val="40000"/>
          </a:schemeClr>
        </a:solidFill>
        <a:ln w="6350" cap="flat" cmpd="sng" algn="ctr">
          <a:solidFill>
            <a:schemeClr val="accent2">
              <a:lumMod val="40000"/>
              <a:lumOff val="6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317" tIns="12700" rIns="43317" bIns="1270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93776" y="211093"/>
        <a:ext cx="392869" cy="392869"/>
      </dsp:txXfrm>
    </dsp:sp>
    <dsp:sp modelId="{56B87C16-B4DB-4D52-9E9F-A3642B17A4F6}">
      <dsp:nvSpPr>
        <dsp:cNvPr id="0" name=""/>
        <dsp:cNvSpPr/>
      </dsp:nvSpPr>
      <dsp:spPr>
        <a:xfrm>
          <a:off x="0" y="3289294"/>
          <a:ext cx="1322860" cy="7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AE5A811-14FC-463F-BACD-818D6D33FF26}">
      <dsp:nvSpPr>
        <dsp:cNvPr id="0" name=""/>
        <dsp:cNvSpPr/>
      </dsp:nvSpPr>
      <dsp:spPr>
        <a:xfrm>
          <a:off x="1456813" y="-114191"/>
          <a:ext cx="1322860" cy="386454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3135" tIns="330200" rIns="103135" bIns="33020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Elle sait  évaluer les situations, faire des choix, relativiser et transformer les situations difficiles en apprentissage. </a:t>
          </a:r>
          <a:endParaRPr lang="en-US" sz="1200" kern="1200" dirty="0">
            <a:latin typeface="Arial" panose="020B0604020202020204" pitchFamily="34" charset="0"/>
            <a:cs typeface="Arial" panose="020B0604020202020204" pitchFamily="34" charset="0"/>
          </a:endParaRPr>
        </a:p>
      </dsp:txBody>
      <dsp:txXfrm>
        <a:off x="1456813" y="1354334"/>
        <a:ext cx="1322860" cy="2318724"/>
      </dsp:txXfrm>
    </dsp:sp>
    <dsp:sp modelId="{9726FFAD-D6B3-4E9F-98B1-161535BCD011}">
      <dsp:nvSpPr>
        <dsp:cNvPr id="0" name=""/>
        <dsp:cNvSpPr/>
      </dsp:nvSpPr>
      <dsp:spPr>
        <a:xfrm>
          <a:off x="1778032" y="150617"/>
          <a:ext cx="555601" cy="555601"/>
        </a:xfrm>
        <a:prstGeom prst="ellipse">
          <a:avLst/>
        </a:prstGeom>
        <a:solidFill>
          <a:schemeClr val="accent2">
            <a:lumMod val="60000"/>
            <a:lumOff val="40000"/>
          </a:schemeClr>
        </a:solidFill>
        <a:ln w="6350" cap="flat" cmpd="sng" algn="ctr">
          <a:solidFill>
            <a:schemeClr val="accent2">
              <a:lumMod val="40000"/>
              <a:lumOff val="6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317" tIns="12700" rIns="43317" bIns="1270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1859398" y="231983"/>
        <a:ext cx="392869" cy="392869"/>
      </dsp:txXfrm>
    </dsp:sp>
    <dsp:sp modelId="{8FD2D7FF-8D50-46B7-81D8-DBCA83C33B2B}">
      <dsp:nvSpPr>
        <dsp:cNvPr id="0" name=""/>
        <dsp:cNvSpPr/>
      </dsp:nvSpPr>
      <dsp:spPr>
        <a:xfrm>
          <a:off x="1529703" y="3264127"/>
          <a:ext cx="1322860" cy="7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17D8D0-1627-462E-B114-E3986A27974B}">
      <dsp:nvSpPr>
        <dsp:cNvPr id="0" name=""/>
        <dsp:cNvSpPr/>
      </dsp:nvSpPr>
      <dsp:spPr>
        <a:xfrm>
          <a:off x="2911960" y="-114191"/>
          <a:ext cx="1322860" cy="386454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3135" tIns="330200" rIns="103135" bIns="33020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C’est le profil des réalistes, positives et bien dans leur peau, Elles savent prendre le recul face aux événements .</a:t>
          </a:r>
          <a:endParaRPr lang="en-US" sz="1200" kern="1200" dirty="0">
            <a:latin typeface="Arial" panose="020B0604020202020204" pitchFamily="34" charset="0"/>
            <a:cs typeface="Arial" panose="020B0604020202020204" pitchFamily="34" charset="0"/>
          </a:endParaRPr>
        </a:p>
      </dsp:txBody>
      <dsp:txXfrm>
        <a:off x="2911960" y="1354334"/>
        <a:ext cx="1322860" cy="2318724"/>
      </dsp:txXfrm>
    </dsp:sp>
    <dsp:sp modelId="{A2BC3934-3CCD-4C9D-9051-1C53952ACFCA}">
      <dsp:nvSpPr>
        <dsp:cNvPr id="0" name=""/>
        <dsp:cNvSpPr/>
      </dsp:nvSpPr>
      <dsp:spPr>
        <a:xfrm>
          <a:off x="3215344" y="150617"/>
          <a:ext cx="555601" cy="555601"/>
        </a:xfrm>
        <a:prstGeom prst="ellipse">
          <a:avLst/>
        </a:prstGeom>
        <a:solidFill>
          <a:schemeClr val="accent2">
            <a:lumMod val="60000"/>
            <a:lumOff val="40000"/>
          </a:schemeClr>
        </a:solidFill>
        <a:ln w="6350" cap="flat" cmpd="sng" algn="ctr">
          <a:solidFill>
            <a:schemeClr val="accent2">
              <a:lumMod val="40000"/>
              <a:lumOff val="6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317" tIns="12700" rIns="43317" bIns="1270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3296710" y="231983"/>
        <a:ext cx="392869" cy="392869"/>
      </dsp:txXfrm>
    </dsp:sp>
    <dsp:sp modelId="{7E8EBC69-8730-4582-858B-A8E6A8016CB6}">
      <dsp:nvSpPr>
        <dsp:cNvPr id="0" name=""/>
        <dsp:cNvSpPr/>
      </dsp:nvSpPr>
      <dsp:spPr>
        <a:xfrm>
          <a:off x="2852564" y="3264127"/>
          <a:ext cx="1322860" cy="7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0D318CF-B84A-44A3-BE4A-F271844B2AC1}">
      <dsp:nvSpPr>
        <dsp:cNvPr id="0" name=""/>
        <dsp:cNvSpPr/>
      </dsp:nvSpPr>
      <dsp:spPr>
        <a:xfrm>
          <a:off x="4368774" y="-114191"/>
          <a:ext cx="1322860" cy="386454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3135" tIns="330200" rIns="103135" bIns="330200" numCol="1" spcCol="1270" anchor="t" anchorCtr="0">
          <a:noAutofit/>
        </a:bodyPr>
        <a:lstStyle/>
        <a:p>
          <a:pPr marL="0" lvl="0" indent="0" algn="l"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cet équilibre leurs permet d ’ être moins exposées aux maladies.</a:t>
          </a:r>
          <a:endParaRPr lang="en-US" sz="1200" kern="1200" dirty="0">
            <a:latin typeface="Arial" panose="020B0604020202020204" pitchFamily="34" charset="0"/>
            <a:cs typeface="Arial" panose="020B0604020202020204" pitchFamily="34" charset="0"/>
          </a:endParaRPr>
        </a:p>
      </dsp:txBody>
      <dsp:txXfrm>
        <a:off x="4368774" y="1354334"/>
        <a:ext cx="1322860" cy="2318724"/>
      </dsp:txXfrm>
    </dsp:sp>
    <dsp:sp modelId="{7B5EC2E3-9F5C-4602-93A4-93C175DFC8EA}">
      <dsp:nvSpPr>
        <dsp:cNvPr id="0" name=""/>
        <dsp:cNvSpPr/>
      </dsp:nvSpPr>
      <dsp:spPr>
        <a:xfrm>
          <a:off x="4691515" y="150617"/>
          <a:ext cx="555601" cy="555601"/>
        </a:xfrm>
        <a:prstGeom prst="ellipse">
          <a:avLst/>
        </a:prstGeom>
        <a:solidFill>
          <a:schemeClr val="accent2">
            <a:lumMod val="60000"/>
            <a:lumOff val="40000"/>
          </a:schemeClr>
        </a:solidFill>
        <a:ln w="6350" cap="flat" cmpd="sng" algn="ctr">
          <a:solidFill>
            <a:schemeClr val="accent2">
              <a:lumMod val="40000"/>
              <a:lumOff val="6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317" tIns="12700" rIns="43317" bIns="1270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772881" y="231983"/>
        <a:ext cx="392869" cy="392869"/>
      </dsp:txXfrm>
    </dsp:sp>
    <dsp:sp modelId="{B596A3E5-3286-4781-90CC-DD1F90F89F56}">
      <dsp:nvSpPr>
        <dsp:cNvPr id="0" name=""/>
        <dsp:cNvSpPr/>
      </dsp:nvSpPr>
      <dsp:spPr>
        <a:xfrm>
          <a:off x="4263222" y="3255738"/>
          <a:ext cx="1322860" cy="7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5EA9F-FEA7-4EE6-BA39-D8EC7DE1258D}">
      <dsp:nvSpPr>
        <dsp:cNvPr id="0" name=""/>
        <dsp:cNvSpPr/>
      </dsp:nvSpPr>
      <dsp:spPr>
        <a:xfrm>
          <a:off x="289845" y="298781"/>
          <a:ext cx="1375920" cy="13759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70F476-B24D-4012-B737-070541F55ECE}">
      <dsp:nvSpPr>
        <dsp:cNvPr id="0" name=""/>
        <dsp:cNvSpPr/>
      </dsp:nvSpPr>
      <dsp:spPr>
        <a:xfrm>
          <a:off x="578788" y="587724"/>
          <a:ext cx="798033" cy="7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333EFE-2F5A-493B-9DAE-FF54B2EB8BF4}">
      <dsp:nvSpPr>
        <dsp:cNvPr id="0" name=""/>
        <dsp:cNvSpPr/>
      </dsp:nvSpPr>
      <dsp:spPr>
        <a:xfrm>
          <a:off x="1960605" y="298781"/>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fr-FR" sz="1900" kern="1200"/>
            <a:t>La personnalité de type C à l’inverse du profil A, renfermé, anxieux, plutôt passif et défaitiste.</a:t>
          </a:r>
          <a:endParaRPr lang="en-US" sz="1900" kern="1200"/>
        </a:p>
      </dsp:txBody>
      <dsp:txXfrm>
        <a:off x="1960605" y="298781"/>
        <a:ext cx="3243239" cy="1375920"/>
      </dsp:txXfrm>
    </dsp:sp>
    <dsp:sp modelId="{3502FD04-C8F2-4669-9C74-B6F835F03EBC}">
      <dsp:nvSpPr>
        <dsp:cNvPr id="0" name=""/>
        <dsp:cNvSpPr/>
      </dsp:nvSpPr>
      <dsp:spPr>
        <a:xfrm>
          <a:off x="5768955" y="298781"/>
          <a:ext cx="1375920" cy="13759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51AF8-96EC-476F-A588-2A15B31C0769}">
      <dsp:nvSpPr>
        <dsp:cNvPr id="0" name=""/>
        <dsp:cNvSpPr/>
      </dsp:nvSpPr>
      <dsp:spPr>
        <a:xfrm>
          <a:off x="6057898" y="587724"/>
          <a:ext cx="798033" cy="7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71104D-B6AA-4165-AFB6-E2FF5EAF0B9E}">
      <dsp:nvSpPr>
        <dsp:cNvPr id="0" name=""/>
        <dsp:cNvSpPr/>
      </dsp:nvSpPr>
      <dsp:spPr>
        <a:xfrm>
          <a:off x="7439715" y="298781"/>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fr-FR" sz="1900" kern="1200" dirty="0"/>
            <a:t>Sa réponse se manifeste par une absence de réaction ou par une inhibition.</a:t>
          </a:r>
          <a:endParaRPr lang="en-US" sz="1900" kern="1200" dirty="0"/>
        </a:p>
      </dsp:txBody>
      <dsp:txXfrm>
        <a:off x="7439715" y="298781"/>
        <a:ext cx="3243239" cy="1375920"/>
      </dsp:txXfrm>
    </dsp:sp>
    <dsp:sp modelId="{D9B96CF9-CB4F-4ACF-8E38-3BD7EAB3BEEB}">
      <dsp:nvSpPr>
        <dsp:cNvPr id="0" name=""/>
        <dsp:cNvSpPr/>
      </dsp:nvSpPr>
      <dsp:spPr>
        <a:xfrm>
          <a:off x="289845" y="2360723"/>
          <a:ext cx="1375920" cy="13759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8E9E1-094E-43F4-9A1E-00A678AE5A61}">
      <dsp:nvSpPr>
        <dsp:cNvPr id="0" name=""/>
        <dsp:cNvSpPr/>
      </dsp:nvSpPr>
      <dsp:spPr>
        <a:xfrm>
          <a:off x="578788" y="2649666"/>
          <a:ext cx="798033" cy="798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D88099-BF5F-47F4-980B-E0E1F014BAE7}">
      <dsp:nvSpPr>
        <dsp:cNvPr id="0" name=""/>
        <dsp:cNvSpPr/>
      </dsp:nvSpPr>
      <dsp:spPr>
        <a:xfrm>
          <a:off x="1960605" y="2360723"/>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fr-FR" sz="1900" kern="1200"/>
            <a:t>La personnalité de type C est plus patiente, moins pressée, elle n’attaque pas, elle se ronge de l’ intérieur.</a:t>
          </a:r>
          <a:endParaRPr lang="en-US" sz="1900" kern="1200"/>
        </a:p>
      </dsp:txBody>
      <dsp:txXfrm>
        <a:off x="1960605" y="2360723"/>
        <a:ext cx="3243239" cy="1375920"/>
      </dsp:txXfrm>
    </dsp:sp>
    <dsp:sp modelId="{E656E974-CC59-47D3-A4F6-F5634A3CEFF7}">
      <dsp:nvSpPr>
        <dsp:cNvPr id="0" name=""/>
        <dsp:cNvSpPr/>
      </dsp:nvSpPr>
      <dsp:spPr>
        <a:xfrm>
          <a:off x="5768955" y="2360723"/>
          <a:ext cx="1375920" cy="13759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C5C9A-9E6F-47D1-AFBF-C63BC7E84D86}">
      <dsp:nvSpPr>
        <dsp:cNvPr id="0" name=""/>
        <dsp:cNvSpPr/>
      </dsp:nvSpPr>
      <dsp:spPr>
        <a:xfrm>
          <a:off x="6057898" y="2649666"/>
          <a:ext cx="798033" cy="7980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15FDD9-881C-44FF-94B9-9633230768D8}">
      <dsp:nvSpPr>
        <dsp:cNvPr id="0" name=""/>
        <dsp:cNvSpPr/>
      </dsp:nvSpPr>
      <dsp:spPr>
        <a:xfrm>
          <a:off x="7439715" y="2360723"/>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fr-FR" sz="1900" kern="1200"/>
            <a:t>Sur le plan biologique, ce comportement se traduit par sécrétion massive de cortisol et entraine une baisse de défense immunitaires.</a:t>
          </a:r>
          <a:endParaRPr lang="en-US" sz="1900" kern="1200"/>
        </a:p>
      </dsp:txBody>
      <dsp:txXfrm>
        <a:off x="7439715" y="2360723"/>
        <a:ext cx="3243239" cy="137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8:25:06.24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8:25:15.814"/>
    </inkml:context>
    <inkml:brush xml:id="br0">
      <inkml:brushProperty name="width" value="0.05" units="cm"/>
      <inkml:brushProperty name="height" value="0.05" units="cm"/>
      <inkml:brushProperty name="color" value="#AE198D"/>
      <inkml:brushProperty name="inkEffects" value="galaxy"/>
      <inkml:brushProperty name="anchorX" value="-1270"/>
      <inkml:brushProperty name="anchorY" value="-1270"/>
      <inkml:brushProperty name="scaleFactor" value="0.5"/>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2/13/2024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81081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2/13/2024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212202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2/13/2024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405049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2/13/2024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45668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2/13/2024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311039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2/13/2024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59022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2/13/2024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22396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2/13/2024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72628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2/13/2024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429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2/13/2024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93076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2/13/2024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423180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2/13/2024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a:t>
            </a:fld>
            <a:endParaRPr lang="en-US"/>
          </a:p>
        </p:txBody>
      </p:sp>
    </p:spTree>
    <p:extLst>
      <p:ext uri="{BB962C8B-B14F-4D97-AF65-F5344CB8AC3E}">
        <p14:creationId xmlns:p14="http://schemas.microsoft.com/office/powerpoint/2010/main" val="37947148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3.svg"/><Relationship Id="rId5" Type="http://schemas.openxmlformats.org/officeDocument/2006/relationships/diagramQuickStyle" Target="../diagrams/quickStyle2.xml"/><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diagramLayout" Target="../diagrams/layout2.xml"/><Relationship Id="rId9" Type="http://schemas.openxmlformats.org/officeDocument/2006/relationships/image" Target="../media/image31.svg"/><Relationship Id="rId1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2274B4-B001-4088-B01D-E6999509E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467A564-F903-9B98-F9CE-23EC7C328B75}"/>
              </a:ext>
            </a:extLst>
          </p:cNvPr>
          <p:cNvSpPr>
            <a:spLocks noGrp="1"/>
          </p:cNvSpPr>
          <p:nvPr>
            <p:ph type="ctrTitle"/>
          </p:nvPr>
        </p:nvSpPr>
        <p:spPr>
          <a:xfrm>
            <a:off x="612648" y="557783"/>
            <a:ext cx="3901736" cy="3130807"/>
          </a:xfrm>
        </p:spPr>
        <p:txBody>
          <a:bodyPr>
            <a:normAutofit/>
          </a:bodyPr>
          <a:lstStyle/>
          <a:p>
            <a:r>
              <a:rPr lang="fr-FR" dirty="0"/>
              <a:t>La gestion du stress </a:t>
            </a:r>
          </a:p>
        </p:txBody>
      </p:sp>
      <p:sp>
        <p:nvSpPr>
          <p:cNvPr id="3" name="Sous-titre 2">
            <a:extLst>
              <a:ext uri="{FF2B5EF4-FFF2-40B4-BE49-F238E27FC236}">
                <a16:creationId xmlns:a16="http://schemas.microsoft.com/office/drawing/2014/main" id="{85BF582F-0B69-BEF3-0E5F-CE03BD72E14E}"/>
              </a:ext>
            </a:extLst>
          </p:cNvPr>
          <p:cNvSpPr>
            <a:spLocks noGrp="1"/>
          </p:cNvSpPr>
          <p:nvPr>
            <p:ph type="subTitle" idx="1"/>
          </p:nvPr>
        </p:nvSpPr>
        <p:spPr>
          <a:xfrm>
            <a:off x="612648" y="3902206"/>
            <a:ext cx="4467352" cy="2240529"/>
          </a:xfrm>
        </p:spPr>
        <p:txBody>
          <a:bodyPr>
            <a:normAutofit/>
          </a:bodyPr>
          <a:lstStyle/>
          <a:p>
            <a:r>
              <a:rPr lang="fr-FR" dirty="0"/>
              <a:t>Par Ludivine Megret</a:t>
            </a:r>
          </a:p>
        </p:txBody>
      </p:sp>
      <p:pic>
        <p:nvPicPr>
          <p:cNvPr id="7" name="Image 6" descr="Une image contenant arbre, Visage humain, fille, habits&#10;&#10;Description générée automatiquement">
            <a:extLst>
              <a:ext uri="{FF2B5EF4-FFF2-40B4-BE49-F238E27FC236}">
                <a16:creationId xmlns:a16="http://schemas.microsoft.com/office/drawing/2014/main" id="{4DFD3483-C94E-C72A-2351-0CC8DFF2B91F}"/>
              </a:ext>
            </a:extLst>
          </p:cNvPr>
          <p:cNvPicPr>
            <a:picLocks noChangeAspect="1"/>
          </p:cNvPicPr>
          <p:nvPr/>
        </p:nvPicPr>
        <p:blipFill rotWithShape="1">
          <a:blip r:embed="rId2">
            <a:extLst>
              <a:ext uri="{28A0092B-C50C-407E-A947-70E740481C1C}">
                <a14:useLocalDpi xmlns:a14="http://schemas.microsoft.com/office/drawing/2010/main" val="0"/>
              </a:ext>
            </a:extLst>
          </a:blip>
          <a:srcRect t="16945" r="-1" b="17899"/>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43421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noir et blanc, mur, habits, fille&#10;&#10;Description générée automatiquement">
            <a:extLst>
              <a:ext uri="{FF2B5EF4-FFF2-40B4-BE49-F238E27FC236}">
                <a16:creationId xmlns:a16="http://schemas.microsoft.com/office/drawing/2014/main" id="{91CFFFE9-1459-0E1D-F47E-1EF4CC803076}"/>
              </a:ext>
            </a:extLst>
          </p:cNvPr>
          <p:cNvPicPr>
            <a:picLocks noChangeAspect="1"/>
          </p:cNvPicPr>
          <p:nvPr/>
        </p:nvPicPr>
        <p:blipFill rotWithShape="1">
          <a:blip r:embed="rId2">
            <a:grayscl/>
            <a:alphaModFix amt="68000"/>
            <a:extLst>
              <a:ext uri="{BEBA8EAE-BF5A-486C-A8C5-ECC9F3942E4B}">
                <a14:imgProps xmlns:a14="http://schemas.microsoft.com/office/drawing/2010/main">
                  <a14:imgLayer r:embed="rId3">
                    <a14:imgEffect>
                      <a14:colorTemperature colorTemp="6804"/>
                    </a14:imgEffect>
                    <a14:imgEffect>
                      <a14:saturation sat="191000"/>
                    </a14:imgEffect>
                    <a14:imgEffect>
                      <a14:brightnessContrast bright="13000" contrast="-18000"/>
                    </a14:imgEffect>
                  </a14:imgLayer>
                </a14:imgProps>
              </a:ext>
              <a:ext uri="{28A0092B-C50C-407E-A947-70E740481C1C}">
                <a14:useLocalDpi xmlns:a14="http://schemas.microsoft.com/office/drawing/2010/main" val="0"/>
              </a:ext>
            </a:extLst>
          </a:blip>
          <a:srcRect l="444"/>
          <a:stretch/>
        </p:blipFill>
        <p:spPr>
          <a:xfrm>
            <a:off x="20" y="10"/>
            <a:ext cx="12188932" cy="6857990"/>
          </a:xfrm>
          <a:prstGeom prst="rect">
            <a:avLst/>
          </a:prstGeom>
          <a:solidFill>
            <a:srgbClr val="FFFFFF">
              <a:shade val="85000"/>
            </a:srgbClr>
          </a:solidFill>
          <a:ln w="88900" cap="sq">
            <a:solidFill>
              <a:srgbClr val="FFFFFF"/>
            </a:solidFill>
            <a:miter lim="800000"/>
          </a:ln>
          <a:effectLst>
            <a:glow rad="127000">
              <a:schemeClr val="accent1">
                <a:alpha val="46000"/>
              </a:schemeClr>
            </a:glow>
            <a:outerShdw dist="38100" dir="5400000" algn="tl" rotWithShape="0">
              <a:srgbClr val="000000">
                <a:alpha val="80000"/>
              </a:srgbClr>
            </a:outerShdw>
            <a:softEdge rad="165100"/>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3"/>
          </a:fillRef>
          <a:effectRef idx="1">
            <a:schemeClr val="accent3"/>
          </a:effectRef>
          <a:fontRef idx="minor">
            <a:schemeClr val="lt1"/>
          </a:fontRef>
        </p:style>
      </p:pic>
      <p:sp useBgFill="1">
        <p:nvSpPr>
          <p:cNvPr id="23" name="Freeform: Shape 12">
            <a:extLst>
              <a:ext uri="{FF2B5EF4-FFF2-40B4-BE49-F238E27FC236}">
                <a16:creationId xmlns:a16="http://schemas.microsoft.com/office/drawing/2014/main" id="{56BD7DD2-1738-4D5D-955B-0F7C68C99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34478" y="3308697"/>
            <a:ext cx="2657521" cy="3554844"/>
          </a:xfrm>
          <a:custGeom>
            <a:avLst/>
            <a:gdLst>
              <a:gd name="connsiteX0" fmla="*/ 1231997 w 3761741"/>
              <a:gd name="connsiteY0" fmla="*/ 3753085 h 5031909"/>
              <a:gd name="connsiteX1" fmla="*/ 1491504 w 3761741"/>
              <a:gd name="connsiteY1" fmla="*/ 3915246 h 5031909"/>
              <a:gd name="connsiteX2" fmla="*/ 1372239 w 3761741"/>
              <a:gd name="connsiteY2" fmla="*/ 4360348 h 5031909"/>
              <a:gd name="connsiteX3" fmla="*/ 927138 w 3761741"/>
              <a:gd name="connsiteY3" fmla="*/ 4241084 h 5031909"/>
              <a:gd name="connsiteX4" fmla="*/ 1046403 w 3761741"/>
              <a:gd name="connsiteY4" fmla="*/ 3795982 h 5031909"/>
              <a:gd name="connsiteX5" fmla="*/ 1231997 w 3761741"/>
              <a:gd name="connsiteY5" fmla="*/ 3753085 h 5031909"/>
              <a:gd name="connsiteX6" fmla="*/ 1759997 w 3761741"/>
              <a:gd name="connsiteY6" fmla="*/ 3489191 h 5031909"/>
              <a:gd name="connsiteX7" fmla="*/ 1919508 w 3761741"/>
              <a:gd name="connsiteY7" fmla="*/ 3568587 h 5031909"/>
              <a:gd name="connsiteX8" fmla="*/ 1860512 w 3761741"/>
              <a:gd name="connsiteY8" fmla="*/ 3788765 h 5031909"/>
              <a:gd name="connsiteX9" fmla="*/ 1640334 w 3761741"/>
              <a:gd name="connsiteY9" fmla="*/ 3729768 h 5031909"/>
              <a:gd name="connsiteX10" fmla="*/ 1699331 w 3761741"/>
              <a:gd name="connsiteY10" fmla="*/ 3509591 h 5031909"/>
              <a:gd name="connsiteX11" fmla="*/ 1759997 w 3761741"/>
              <a:gd name="connsiteY11" fmla="*/ 3489191 h 5031909"/>
              <a:gd name="connsiteX12" fmla="*/ 0 w 3761741"/>
              <a:gd name="connsiteY12" fmla="*/ 0 h 5031909"/>
              <a:gd name="connsiteX13" fmla="*/ 3761741 w 3761741"/>
              <a:gd name="connsiteY13" fmla="*/ 0 h 5031909"/>
              <a:gd name="connsiteX14" fmla="*/ 3681829 w 3761741"/>
              <a:gd name="connsiteY14" fmla="*/ 50256 h 5031909"/>
              <a:gd name="connsiteX15" fmla="*/ 2937684 w 3761741"/>
              <a:gd name="connsiteY15" fmla="*/ 451413 h 5031909"/>
              <a:gd name="connsiteX16" fmla="*/ 2372686 w 3761741"/>
              <a:gd name="connsiteY16" fmla="*/ 1727662 h 5031909"/>
              <a:gd name="connsiteX17" fmla="*/ 2465529 w 3761741"/>
              <a:gd name="connsiteY17" fmla="*/ 2404960 h 5031909"/>
              <a:gd name="connsiteX18" fmla="*/ 1386395 w 3761741"/>
              <a:gd name="connsiteY18" fmla="*/ 3432457 h 5031909"/>
              <a:gd name="connsiteX19" fmla="*/ 717407 w 3761741"/>
              <a:gd name="connsiteY19" fmla="*/ 3749372 h 5031909"/>
              <a:gd name="connsiteX20" fmla="*/ 322998 w 3761741"/>
              <a:gd name="connsiteY20" fmla="*/ 4542230 h 5031909"/>
              <a:gd name="connsiteX21" fmla="*/ 7948 w 3761741"/>
              <a:gd name="connsiteY21" fmla="*/ 5025561 h 5031909"/>
              <a:gd name="connsiteX22" fmla="*/ 0 w 3761741"/>
              <a:gd name="connsiteY22" fmla="*/ 5031909 h 503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1741" h="5031909">
                <a:moveTo>
                  <a:pt x="1231997" y="3753085"/>
                </a:moveTo>
                <a:cubicBezTo>
                  <a:pt x="1336336" y="3760459"/>
                  <a:pt x="1435268" y="3817843"/>
                  <a:pt x="1491504" y="3915246"/>
                </a:cubicBezTo>
                <a:cubicBezTo>
                  <a:pt x="1581482" y="4071092"/>
                  <a:pt x="1528085" y="4270371"/>
                  <a:pt x="1372239" y="4360348"/>
                </a:cubicBezTo>
                <a:cubicBezTo>
                  <a:pt x="1216394" y="4450325"/>
                  <a:pt x="1017115" y="4396929"/>
                  <a:pt x="927138" y="4241084"/>
                </a:cubicBezTo>
                <a:cubicBezTo>
                  <a:pt x="837160" y="4085238"/>
                  <a:pt x="890557" y="3885959"/>
                  <a:pt x="1046403" y="3795982"/>
                </a:cubicBezTo>
                <a:cubicBezTo>
                  <a:pt x="1104845" y="3762240"/>
                  <a:pt x="1169394" y="3748660"/>
                  <a:pt x="1231997" y="3753085"/>
                </a:cubicBezTo>
                <a:close/>
                <a:moveTo>
                  <a:pt x="1759997" y="3489191"/>
                </a:moveTo>
                <a:cubicBezTo>
                  <a:pt x="1822331" y="3481456"/>
                  <a:pt x="1886126" y="3510769"/>
                  <a:pt x="1919508" y="3568587"/>
                </a:cubicBezTo>
                <a:cubicBezTo>
                  <a:pt x="1964017" y="3645679"/>
                  <a:pt x="1937603" y="3744256"/>
                  <a:pt x="1860512" y="3788765"/>
                </a:cubicBezTo>
                <a:cubicBezTo>
                  <a:pt x="1783420" y="3833274"/>
                  <a:pt x="1684844" y="3806860"/>
                  <a:pt x="1640334" y="3729768"/>
                </a:cubicBezTo>
                <a:cubicBezTo>
                  <a:pt x="1595825" y="3652677"/>
                  <a:pt x="1622238" y="3554100"/>
                  <a:pt x="1699331" y="3509591"/>
                </a:cubicBezTo>
                <a:cubicBezTo>
                  <a:pt x="1718604" y="3498464"/>
                  <a:pt x="1739219" y="3491769"/>
                  <a:pt x="1759997" y="3489191"/>
                </a:cubicBezTo>
                <a:close/>
                <a:moveTo>
                  <a:pt x="0" y="0"/>
                </a:moveTo>
                <a:lnTo>
                  <a:pt x="3761741" y="0"/>
                </a:lnTo>
                <a:lnTo>
                  <a:pt x="3681829" y="50256"/>
                </a:lnTo>
                <a:cubicBezTo>
                  <a:pt x="3438848" y="191089"/>
                  <a:pt x="3181881" y="311202"/>
                  <a:pt x="2937684" y="451413"/>
                </a:cubicBezTo>
                <a:cubicBezTo>
                  <a:pt x="2479845" y="715229"/>
                  <a:pt x="2214753" y="1139058"/>
                  <a:pt x="2372686" y="1727662"/>
                </a:cubicBezTo>
                <a:cubicBezTo>
                  <a:pt x="2431549" y="1947175"/>
                  <a:pt x="2491082" y="2185236"/>
                  <a:pt x="2465529" y="2404960"/>
                </a:cubicBezTo>
                <a:cubicBezTo>
                  <a:pt x="2399653" y="2971510"/>
                  <a:pt x="2011160" y="3315831"/>
                  <a:pt x="1386395" y="3432457"/>
                </a:cubicBezTo>
                <a:cubicBezTo>
                  <a:pt x="1135728" y="3479297"/>
                  <a:pt x="864140" y="3520006"/>
                  <a:pt x="717407" y="3749372"/>
                </a:cubicBezTo>
                <a:cubicBezTo>
                  <a:pt x="559240" y="3996927"/>
                  <a:pt x="433133" y="4268292"/>
                  <a:pt x="322998" y="4542230"/>
                </a:cubicBezTo>
                <a:cubicBezTo>
                  <a:pt x="247175" y="4731198"/>
                  <a:pt x="151079" y="4898056"/>
                  <a:pt x="7948" y="5025561"/>
                </a:cubicBezTo>
                <a:lnTo>
                  <a:pt x="0" y="50319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509A13B-4750-4C28-974C-8E9C13C5B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55816" y="-1555812"/>
            <a:ext cx="6858000" cy="9969624"/>
          </a:xfrm>
          <a:prstGeom prst="rect">
            <a:avLst/>
          </a:prstGeom>
          <a:gradFill>
            <a:gsLst>
              <a:gs pos="41000">
                <a:srgbClr val="000000">
                  <a:alpha val="50000"/>
                </a:srgbClr>
              </a:gs>
              <a:gs pos="100000">
                <a:srgbClr val="000000">
                  <a:alpha val="0"/>
                </a:srgbClr>
              </a:gs>
              <a:gs pos="0">
                <a:schemeClr val="tx1"/>
              </a:gs>
              <a:gs pos="0">
                <a:srgbClr val="000000">
                  <a:alpha val="5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45F749-6B9D-668E-74F1-EEE277F194AD}"/>
              </a:ext>
            </a:extLst>
          </p:cNvPr>
          <p:cNvSpPr>
            <a:spLocks noGrp="1"/>
          </p:cNvSpPr>
          <p:nvPr>
            <p:ph type="ctrTitle"/>
          </p:nvPr>
        </p:nvSpPr>
        <p:spPr>
          <a:xfrm>
            <a:off x="435429" y="436958"/>
            <a:ext cx="5048250" cy="1607294"/>
          </a:xfrm>
        </p:spPr>
        <p:txBody>
          <a:bodyPr anchor="ctr">
            <a:normAutofit/>
          </a:bodyPr>
          <a:lstStyle/>
          <a:p>
            <a:pPr algn="ctr"/>
            <a:r>
              <a:rPr lang="fr-FR" dirty="0">
                <a:solidFill>
                  <a:schemeClr val="accent4">
                    <a:lumMod val="60000"/>
                    <a:lumOff val="40000"/>
                  </a:schemeClr>
                </a:solidFill>
                <a:latin typeface="Arial" panose="020B0604020202020204" pitchFamily="34" charset="0"/>
                <a:cs typeface="Arial" panose="020B0604020202020204" pitchFamily="34" charset="0"/>
              </a:rPr>
              <a:t>Distress</a:t>
            </a:r>
          </a:p>
        </p:txBody>
      </p:sp>
      <p:sp>
        <p:nvSpPr>
          <p:cNvPr id="3" name="Sous-titre 2">
            <a:extLst>
              <a:ext uri="{FF2B5EF4-FFF2-40B4-BE49-F238E27FC236}">
                <a16:creationId xmlns:a16="http://schemas.microsoft.com/office/drawing/2014/main" id="{F86A1AC8-4A01-D414-AB0F-305FF35408A8}"/>
              </a:ext>
            </a:extLst>
          </p:cNvPr>
          <p:cNvSpPr>
            <a:spLocks noGrp="1"/>
          </p:cNvSpPr>
          <p:nvPr>
            <p:ph type="subTitle" idx="1"/>
          </p:nvPr>
        </p:nvSpPr>
        <p:spPr>
          <a:xfrm>
            <a:off x="432381" y="1701405"/>
            <a:ext cx="6766705" cy="4351052"/>
          </a:xfrm>
        </p:spPr>
        <p:txBody>
          <a:bodyPr anchor="b">
            <a:noAutofit/>
          </a:bodyPr>
          <a:lstStyle/>
          <a:p>
            <a:pPr algn="just">
              <a:lnSpc>
                <a:spcPct val="150000"/>
              </a:lnSpc>
            </a:pPr>
            <a:r>
              <a:rPr lang="fr-FR" b="0" i="0" dirty="0">
                <a:effectLst/>
                <a:latin typeface="Arial" panose="020B0604020202020204" pitchFamily="34" charset="0"/>
                <a:cs typeface="Arial" panose="020B0604020202020204" pitchFamily="34" charset="0"/>
              </a:rPr>
              <a:t>Le distress est une sorte de mauvais stress : c’est la réponse à différents types d’événements bouleversants tels que changement de travail ou d’école, traumatisme grave, difficultés psychologiques, accidents et blessures, décès d’un proche. En fait le distress c’est ce que nous avons en tête. Un distress de longue durée peut être cause de dépression chez la plupart des femmes. Il y a essentiellement deux types de distress : le stress aigu et le stress chronique</a:t>
            </a:r>
            <a:r>
              <a:rPr lang="fr-FR" b="0" i="0" dirty="0">
                <a:solidFill>
                  <a:srgbClr val="FFFFFF"/>
                </a:solidFill>
                <a:effectLst/>
                <a:latin typeface="Arial" panose="020B0604020202020204" pitchFamily="34" charset="0"/>
                <a:cs typeface="Arial" panose="020B0604020202020204" pitchFamily="34" charset="0"/>
              </a:rPr>
              <a:t>.</a:t>
            </a:r>
            <a:endParaRPr lang="fr-FR"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57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1">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4CAB8D4-691F-A79E-1053-B546186F0305}"/>
              </a:ext>
            </a:extLst>
          </p:cNvPr>
          <p:cNvSpPr>
            <a:spLocks noGrp="1"/>
          </p:cNvSpPr>
          <p:nvPr>
            <p:ph type="ctrTitle"/>
          </p:nvPr>
        </p:nvSpPr>
        <p:spPr>
          <a:xfrm>
            <a:off x="608076" y="304136"/>
            <a:ext cx="10972800" cy="1570804"/>
          </a:xfrm>
        </p:spPr>
        <p:txBody>
          <a:bodyPr vert="horz" lIns="91440" tIns="45720" rIns="91440" bIns="45720" rtlCol="0" anchor="b">
            <a:normAutofit/>
          </a:bodyPr>
          <a:lstStyle/>
          <a:p>
            <a:r>
              <a:rPr lang="en-US" sz="4100" kern="1200" dirty="0">
                <a:solidFill>
                  <a:schemeClr val="tx1"/>
                </a:solidFill>
                <a:latin typeface="+mj-lt"/>
                <a:ea typeface="+mj-ea"/>
                <a:cs typeface="+mj-cs"/>
              </a:rPr>
              <a:t>2. Identifier les stresseurs et les </a:t>
            </a:r>
            <a:r>
              <a:rPr lang="fr-FR" sz="4100" kern="1200" dirty="0">
                <a:solidFill>
                  <a:schemeClr val="tx1"/>
                </a:solidFill>
                <a:latin typeface="+mj-lt"/>
                <a:ea typeface="+mj-ea"/>
                <a:cs typeface="+mj-cs"/>
              </a:rPr>
              <a:t>symptômes</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sp>
        <p:nvSpPr>
          <p:cNvPr id="3" name="Sous-titre 2">
            <a:extLst>
              <a:ext uri="{FF2B5EF4-FFF2-40B4-BE49-F238E27FC236}">
                <a16:creationId xmlns:a16="http://schemas.microsoft.com/office/drawing/2014/main" id="{7BD416F9-3FC2-20BD-BE9E-8F3CDA5AC21A}"/>
              </a:ext>
            </a:extLst>
          </p:cNvPr>
          <p:cNvSpPr>
            <a:spLocks noGrp="1"/>
          </p:cNvSpPr>
          <p:nvPr>
            <p:ph type="subTitle" idx="1"/>
          </p:nvPr>
        </p:nvSpPr>
        <p:spPr>
          <a:xfrm>
            <a:off x="377370" y="2636356"/>
            <a:ext cx="6400801" cy="1942082"/>
          </a:xfrm>
        </p:spPr>
        <p:txBody>
          <a:bodyPr vert="horz" lIns="91440" tIns="45720" rIns="91440" bIns="45720" rtlCol="0">
            <a:normAutofit/>
          </a:bodyPr>
          <a:lstStyle/>
          <a:p>
            <a:pPr marL="685800" indent="-342900">
              <a:spcAft>
                <a:spcPts val="600"/>
              </a:spcAft>
              <a:buFont typeface="Wingdings" panose="05000000000000000000" pitchFamily="2" charset="2"/>
              <a:buChar char="v"/>
            </a:pPr>
            <a:r>
              <a:rPr lang="fr-FR" sz="2400" dirty="0">
                <a:latin typeface="Arial" panose="020B0604020202020204" pitchFamily="34" charset="0"/>
                <a:cs typeface="Arial" panose="020B0604020202020204" pitchFamily="34" charset="0"/>
              </a:rPr>
              <a:t>Pour vous , qu’est-ce qu’un stresseurs?</a:t>
            </a:r>
          </a:p>
          <a:p>
            <a:pPr marL="685800" indent="-342900">
              <a:spcAft>
                <a:spcPts val="600"/>
              </a:spcAft>
              <a:buFont typeface="Wingdings" panose="05000000000000000000" pitchFamily="2" charset="2"/>
              <a:buChar char="v"/>
            </a:pPr>
            <a:r>
              <a:rPr lang="fr-FR" sz="2400" dirty="0">
                <a:latin typeface="Arial" panose="020B0604020202020204" pitchFamily="34" charset="0"/>
                <a:cs typeface="Arial" panose="020B0604020202020204" pitchFamily="34" charset="0"/>
              </a:rPr>
              <a:t>Comment définissez –vous ce terme? </a:t>
            </a:r>
          </a:p>
          <a:p>
            <a:endParaRPr lang="en-US" dirty="0"/>
          </a:p>
        </p:txBody>
      </p:sp>
      <p:pic>
        <p:nvPicPr>
          <p:cNvPr id="5" name="Image 4" descr="Une image contenant texte, chaussures, dessin humoristique, clipart&#10;&#10;Description générée automatiquement">
            <a:extLst>
              <a:ext uri="{FF2B5EF4-FFF2-40B4-BE49-F238E27FC236}">
                <a16:creationId xmlns:a16="http://schemas.microsoft.com/office/drawing/2014/main" id="{E8CBF900-19C5-F2CC-0E43-4D1F84EDF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731" y="2636356"/>
            <a:ext cx="4594522" cy="3445892"/>
          </a:xfrm>
          <a:prstGeom prst="rect">
            <a:avLst/>
          </a:prstGeom>
        </p:spPr>
      </p:pic>
    </p:spTree>
    <p:extLst>
      <p:ext uri="{BB962C8B-B14F-4D97-AF65-F5344CB8AC3E}">
        <p14:creationId xmlns:p14="http://schemas.microsoft.com/office/powerpoint/2010/main" val="15369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C48F90-AFD5-4232-AE7D-27B956BF7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3C96EE1-9524-4300-BFAC-56AA55EB4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55747"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re 4">
            <a:extLst>
              <a:ext uri="{FF2B5EF4-FFF2-40B4-BE49-F238E27FC236}">
                <a16:creationId xmlns:a16="http://schemas.microsoft.com/office/drawing/2014/main" id="{E51A240D-DA5C-2297-71AD-C9DEA0201A13}"/>
              </a:ext>
            </a:extLst>
          </p:cNvPr>
          <p:cNvSpPr>
            <a:spLocks noGrp="1"/>
          </p:cNvSpPr>
          <p:nvPr>
            <p:ph type="title"/>
          </p:nvPr>
        </p:nvSpPr>
        <p:spPr>
          <a:xfrm>
            <a:off x="609600" y="552783"/>
            <a:ext cx="5545870" cy="1156876"/>
          </a:xfrm>
        </p:spPr>
        <p:txBody>
          <a:bodyPr>
            <a:normAutofit fontScale="90000"/>
          </a:bodyPr>
          <a:lstStyle/>
          <a:p>
            <a:pPr>
              <a:lnSpc>
                <a:spcPct val="90000"/>
              </a:lnSpc>
            </a:pPr>
            <a:br>
              <a:rPr lang="fr-FR" sz="2100" b="1" u="sng" dirty="0">
                <a:latin typeface="Arial" panose="020B0604020202020204" pitchFamily="34" charset="0"/>
                <a:cs typeface="Arial" panose="020B0604020202020204" pitchFamily="34" charset="0"/>
              </a:rPr>
            </a:br>
            <a:br>
              <a:rPr lang="fr-FR" sz="2100" b="1" u="sng" dirty="0">
                <a:latin typeface="Arial" panose="020B0604020202020204" pitchFamily="34" charset="0"/>
                <a:cs typeface="Arial" panose="020B0604020202020204" pitchFamily="34" charset="0"/>
              </a:rPr>
            </a:br>
            <a:br>
              <a:rPr lang="fr-FR" sz="2100" b="1" u="sng" dirty="0">
                <a:latin typeface="Arial" panose="020B0604020202020204" pitchFamily="34" charset="0"/>
                <a:cs typeface="Arial" panose="020B0604020202020204" pitchFamily="34" charset="0"/>
              </a:rPr>
            </a:br>
            <a:r>
              <a:rPr lang="fr-FR" b="1" u="sng" dirty="0">
                <a:solidFill>
                  <a:schemeClr val="accent4">
                    <a:lumMod val="60000"/>
                    <a:lumOff val="40000"/>
                  </a:schemeClr>
                </a:solidFill>
                <a:latin typeface="Arial" panose="020B0604020202020204" pitchFamily="34" charset="0"/>
                <a:cs typeface="Arial" panose="020B0604020202020204" pitchFamily="34" charset="0"/>
              </a:rPr>
              <a:t>Définition :</a:t>
            </a:r>
            <a:br>
              <a:rPr lang="fr-FR" sz="2100" b="1" u="sng" dirty="0">
                <a:latin typeface="Arial" panose="020B0604020202020204" pitchFamily="34" charset="0"/>
                <a:cs typeface="Arial" panose="020B0604020202020204" pitchFamily="34" charset="0"/>
              </a:rPr>
            </a:br>
            <a:endParaRPr lang="fr-FR" sz="2100" dirty="0"/>
          </a:p>
        </p:txBody>
      </p:sp>
      <p:sp>
        <p:nvSpPr>
          <p:cNvPr id="6" name="Espace réservé du contenu 5">
            <a:extLst>
              <a:ext uri="{FF2B5EF4-FFF2-40B4-BE49-F238E27FC236}">
                <a16:creationId xmlns:a16="http://schemas.microsoft.com/office/drawing/2014/main" id="{2236165A-F079-CA74-6617-7488D2438FAB}"/>
              </a:ext>
            </a:extLst>
          </p:cNvPr>
          <p:cNvSpPr>
            <a:spLocks noGrp="1"/>
          </p:cNvSpPr>
          <p:nvPr>
            <p:ph idx="1"/>
          </p:nvPr>
        </p:nvSpPr>
        <p:spPr>
          <a:xfrm>
            <a:off x="609600" y="2262442"/>
            <a:ext cx="5545867" cy="3470616"/>
          </a:xfrm>
        </p:spPr>
        <p:txBody>
          <a:bodyPr>
            <a:normAutofit/>
          </a:bodyPr>
          <a:lstStyle/>
          <a:p>
            <a:r>
              <a:rPr lang="fr-FR" sz="2400" dirty="0">
                <a:latin typeface="Arial" panose="020B0604020202020204" pitchFamily="34" charset="0"/>
                <a:cs typeface="Arial" panose="020B0604020202020204" pitchFamily="34" charset="0"/>
              </a:rPr>
              <a:t>Les agents stresseurs sont la cause du stress, les responsables des pressions quotidiennes ou des agressions auxquelles nous sommes exposés et auxquelles notre organisme doit faire face pour se défendre.</a:t>
            </a:r>
          </a:p>
          <a:p>
            <a:endParaRPr lang="fr-FR" dirty="0"/>
          </a:p>
        </p:txBody>
      </p:sp>
      <p:pic>
        <p:nvPicPr>
          <p:cNvPr id="8" name="Image 7" descr="Une image contenant dessin, croquis, chaussures, meubles&#10;&#10;Description générée automatiquement">
            <a:extLst>
              <a:ext uri="{FF2B5EF4-FFF2-40B4-BE49-F238E27FC236}">
                <a16:creationId xmlns:a16="http://schemas.microsoft.com/office/drawing/2014/main" id="{F7913F78-3C95-64CA-741D-A79D44CF8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905295"/>
            <a:ext cx="4673599" cy="5387434"/>
          </a:xfrm>
          <a:prstGeom prst="rect">
            <a:avLst/>
          </a:prstGeom>
        </p:spPr>
      </p:pic>
    </p:spTree>
    <p:extLst>
      <p:ext uri="{BB962C8B-B14F-4D97-AF65-F5344CB8AC3E}">
        <p14:creationId xmlns:p14="http://schemas.microsoft.com/office/powerpoint/2010/main" val="33500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re 1">
            <a:extLst>
              <a:ext uri="{FF2B5EF4-FFF2-40B4-BE49-F238E27FC236}">
                <a16:creationId xmlns:a16="http://schemas.microsoft.com/office/drawing/2014/main" id="{BA237D95-97AC-7592-6E04-6A5C4888EA85}"/>
              </a:ext>
            </a:extLst>
          </p:cNvPr>
          <p:cNvSpPr>
            <a:spLocks noGrp="1"/>
          </p:cNvSpPr>
          <p:nvPr>
            <p:ph type="title"/>
          </p:nvPr>
        </p:nvSpPr>
        <p:spPr>
          <a:xfrm>
            <a:off x="609600" y="552782"/>
            <a:ext cx="5827552" cy="1363104"/>
          </a:xfrm>
        </p:spPr>
        <p:txBody>
          <a:bodyPr>
            <a:normAutofit fontScale="90000"/>
          </a:bodyPr>
          <a:lstStyle/>
          <a:p>
            <a:r>
              <a:rPr lang="fr-FR" b="1" dirty="0">
                <a:solidFill>
                  <a:schemeClr val="accent4">
                    <a:lumMod val="60000"/>
                    <a:lumOff val="40000"/>
                  </a:schemeClr>
                </a:solidFill>
                <a:latin typeface="Arial" panose="020B0604020202020204" pitchFamily="34" charset="0"/>
                <a:cs typeface="Arial" panose="020B0604020202020204" pitchFamily="34" charset="0"/>
              </a:rPr>
              <a:t>Différentes formes </a:t>
            </a:r>
            <a:br>
              <a:rPr lang="fr-FR" dirty="0">
                <a:latin typeface="Arial" panose="020B0604020202020204" pitchFamily="34" charset="0"/>
                <a:cs typeface="Arial" panose="020B0604020202020204" pitchFamily="34" charset="0"/>
              </a:rPr>
            </a:br>
            <a:endParaRPr lang="fr-FR" dirty="0"/>
          </a:p>
        </p:txBody>
      </p:sp>
      <p:pic>
        <p:nvPicPr>
          <p:cNvPr id="5" name="Image 4" descr="Une image contenant Dessin de mode, dessin humoristique, dessin, illustration&#10;&#10;Description générée automatiquement">
            <a:extLst>
              <a:ext uri="{FF2B5EF4-FFF2-40B4-BE49-F238E27FC236}">
                <a16:creationId xmlns:a16="http://schemas.microsoft.com/office/drawing/2014/main" id="{6B2C002C-C8A5-8C36-7E95-41AD9B2C4A8C}"/>
              </a:ext>
            </a:extLst>
          </p:cNvPr>
          <p:cNvPicPr>
            <a:picLocks noChangeAspect="1"/>
          </p:cNvPicPr>
          <p:nvPr/>
        </p:nvPicPr>
        <p:blipFill rotWithShape="1">
          <a:blip r:embed="rId2">
            <a:extLst>
              <a:ext uri="{28A0092B-C50C-407E-A947-70E740481C1C}">
                <a14:useLocalDpi xmlns:a14="http://schemas.microsoft.com/office/drawing/2010/main" val="0"/>
              </a:ext>
            </a:extLst>
          </a:blip>
          <a:srcRect l="3644" r="1413"/>
          <a:stretch/>
        </p:blipFill>
        <p:spPr>
          <a:xfrm>
            <a:off x="6539345" y="1"/>
            <a:ext cx="6259207" cy="685800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
        <p:nvSpPr>
          <p:cNvPr id="3" name="Espace réservé du contenu 2">
            <a:extLst>
              <a:ext uri="{FF2B5EF4-FFF2-40B4-BE49-F238E27FC236}">
                <a16:creationId xmlns:a16="http://schemas.microsoft.com/office/drawing/2014/main" id="{7B547C0D-77D5-20FC-FCFC-FE4DD9B6F726}"/>
              </a:ext>
            </a:extLst>
          </p:cNvPr>
          <p:cNvSpPr>
            <a:spLocks noGrp="1"/>
          </p:cNvSpPr>
          <p:nvPr>
            <p:ph idx="1"/>
          </p:nvPr>
        </p:nvSpPr>
        <p:spPr>
          <a:xfrm>
            <a:off x="610197" y="1915886"/>
            <a:ext cx="7416203" cy="4615543"/>
          </a:xfrm>
        </p:spPr>
        <p:txBody>
          <a:bodyPr anchor="t">
            <a:noAutofit/>
          </a:bodyPr>
          <a:lstStyle/>
          <a:p>
            <a:pPr marL="0" indent="0">
              <a:lnSpc>
                <a:spcPct val="100000"/>
              </a:lnSpc>
              <a:buNone/>
            </a:pPr>
            <a:r>
              <a:rPr lang="fr-FR" dirty="0">
                <a:latin typeface="Arial" panose="020B0604020202020204" pitchFamily="34" charset="0"/>
                <a:cs typeface="Arial" panose="020B0604020202020204" pitchFamily="34" charset="0"/>
              </a:rPr>
              <a:t>L’agent stresseur peut prendre différentes formes : </a:t>
            </a:r>
          </a:p>
          <a:p>
            <a:pPr marL="0" indent="0">
              <a:lnSpc>
                <a:spcPct val="100000"/>
              </a:lnSpc>
              <a:buNone/>
            </a:pPr>
            <a:endParaRPr lang="fr-FR"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Physique ou Psychologique</a:t>
            </a:r>
          </a:p>
          <a:p>
            <a:pPr marL="457200" lvl="1" indent="0">
              <a:lnSpc>
                <a:spcPct val="100000"/>
              </a:lnSpc>
              <a:buNone/>
            </a:pPr>
            <a:endParaRPr lang="fr-FR" sz="20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Ponctuelle ou permanente </a:t>
            </a:r>
          </a:p>
          <a:p>
            <a:pPr lvl="1">
              <a:lnSpc>
                <a:spcPct val="100000"/>
              </a:lnSpc>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Conjoncturelle(liée à un évènement) ou structurelle (liée à l’environnement dans lequel on vit)</a:t>
            </a:r>
          </a:p>
          <a:p>
            <a:pPr lvl="1">
              <a:lnSpc>
                <a:spcPct val="100000"/>
              </a:lnSpc>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Professionnelle ou personnelle (vie familiale, conjugale ou amicale)</a:t>
            </a:r>
          </a:p>
          <a:p>
            <a:pPr>
              <a:lnSpc>
                <a:spcPct val="100000"/>
              </a:lnSpc>
            </a:pPr>
            <a:endParaRPr lang="fr-FR" sz="2400" dirty="0"/>
          </a:p>
        </p:txBody>
      </p:sp>
    </p:spTree>
    <p:extLst>
      <p:ext uri="{BB962C8B-B14F-4D97-AF65-F5344CB8AC3E}">
        <p14:creationId xmlns:p14="http://schemas.microsoft.com/office/powerpoint/2010/main" val="11339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6">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3B8252-9DAF-4317-A157-4D08E826B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2">
            <a:extLst>
              <a:ext uri="{FF2B5EF4-FFF2-40B4-BE49-F238E27FC236}">
                <a16:creationId xmlns:a16="http://schemas.microsoft.com/office/drawing/2014/main" id="{15EF8A2A-9BE7-4739-B899-3711D8C4C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9" y="0"/>
            <a:ext cx="12188951" cy="6858001"/>
            <a:chOff x="3049" y="0"/>
            <a:chExt cx="12188951" cy="6858001"/>
          </a:xfrm>
        </p:grpSpPr>
        <p:sp>
          <p:nvSpPr>
            <p:cNvPr id="32" name="Freeform: Shape 23">
              <a:extLst>
                <a:ext uri="{FF2B5EF4-FFF2-40B4-BE49-F238E27FC236}">
                  <a16:creationId xmlns:a16="http://schemas.microsoft.com/office/drawing/2014/main" id="{38C975BA-5C5B-4951-86E0-10E2ED224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49" y="3172570"/>
              <a:ext cx="6023049" cy="3685431"/>
            </a:xfrm>
            <a:custGeom>
              <a:avLst/>
              <a:gdLst>
                <a:gd name="connsiteX0" fmla="*/ 0 w 6023049"/>
                <a:gd name="connsiteY0" fmla="*/ 6283 h 3685431"/>
                <a:gd name="connsiteX1" fmla="*/ 68397 w 6023049"/>
                <a:gd name="connsiteY1" fmla="*/ 13609 h 3685431"/>
                <a:gd name="connsiteX2" fmla="*/ 407879 w 6023049"/>
                <a:gd name="connsiteY2" fmla="*/ 456170 h 3685431"/>
                <a:gd name="connsiteX3" fmla="*/ 68397 w 6023049"/>
                <a:gd name="connsiteY3" fmla="*/ 898730 h 3685431"/>
                <a:gd name="connsiteX4" fmla="*/ 0 w 6023049"/>
                <a:gd name="connsiteY4" fmla="*/ 906056 h 3685431"/>
                <a:gd name="connsiteX5" fmla="*/ 4706615 w 6023049"/>
                <a:gd name="connsiteY5" fmla="*/ 921 h 3685431"/>
                <a:gd name="connsiteX6" fmla="*/ 5590945 w 6023049"/>
                <a:gd name="connsiteY6" fmla="*/ 343993 h 3685431"/>
                <a:gd name="connsiteX7" fmla="*/ 5561665 w 6023049"/>
                <a:gd name="connsiteY7" fmla="*/ 2132990 h 3685431"/>
                <a:gd name="connsiteX8" fmla="*/ 5077341 w 6023049"/>
                <a:gd name="connsiteY8" fmla="*/ 2534265 h 3685431"/>
                <a:gd name="connsiteX9" fmla="*/ 4946985 w 6023049"/>
                <a:gd name="connsiteY9" fmla="*/ 3044924 h 3685431"/>
                <a:gd name="connsiteX10" fmla="*/ 5109088 w 6023049"/>
                <a:gd name="connsiteY10" fmla="*/ 3529149 h 3685431"/>
                <a:gd name="connsiteX11" fmla="*/ 5149011 w 6023049"/>
                <a:gd name="connsiteY11" fmla="*/ 3685431 h 3685431"/>
                <a:gd name="connsiteX12" fmla="*/ 0 w 6023049"/>
                <a:gd name="connsiteY12" fmla="*/ 3685431 h 3685431"/>
                <a:gd name="connsiteX13" fmla="*/ 0 w 6023049"/>
                <a:gd name="connsiteY13" fmla="*/ 1060801 h 3685431"/>
                <a:gd name="connsiteX14" fmla="*/ 139131 w 6023049"/>
                <a:gd name="connsiteY14" fmla="*/ 1053680 h 3685431"/>
                <a:gd name="connsiteX15" fmla="*/ 581340 w 6023049"/>
                <a:gd name="connsiteY15" fmla="*/ 704022 h 3685431"/>
                <a:gd name="connsiteX16" fmla="*/ 1634353 w 6023049"/>
                <a:gd name="connsiteY16" fmla="*/ 331954 h 3685431"/>
                <a:gd name="connsiteX17" fmla="*/ 2047167 w 6023049"/>
                <a:gd name="connsiteY17" fmla="*/ 648318 h 3685431"/>
                <a:gd name="connsiteX18" fmla="*/ 3083902 w 6023049"/>
                <a:gd name="connsiteY18" fmla="*/ 727732 h 3685431"/>
                <a:gd name="connsiteX19" fmla="*/ 3788996 w 6023049"/>
                <a:gd name="connsiteY19" fmla="*/ 246530 h 3685431"/>
                <a:gd name="connsiteX20" fmla="*/ 4706615 w 6023049"/>
                <a:gd name="connsiteY20" fmla="*/ 921 h 368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3049" h="3685431">
                  <a:moveTo>
                    <a:pt x="0" y="6283"/>
                  </a:moveTo>
                  <a:lnTo>
                    <a:pt x="68397" y="13609"/>
                  </a:lnTo>
                  <a:cubicBezTo>
                    <a:pt x="262139" y="55732"/>
                    <a:pt x="407879" y="237867"/>
                    <a:pt x="407879" y="456170"/>
                  </a:cubicBezTo>
                  <a:cubicBezTo>
                    <a:pt x="407879" y="674472"/>
                    <a:pt x="262139" y="856607"/>
                    <a:pt x="68397" y="898730"/>
                  </a:cubicBezTo>
                  <a:lnTo>
                    <a:pt x="0" y="906056"/>
                  </a:lnTo>
                  <a:close/>
                  <a:moveTo>
                    <a:pt x="4706615" y="921"/>
                  </a:moveTo>
                  <a:cubicBezTo>
                    <a:pt x="5009393" y="11879"/>
                    <a:pt x="5306622" y="120950"/>
                    <a:pt x="5590945" y="343993"/>
                  </a:cubicBezTo>
                  <a:cubicBezTo>
                    <a:pt x="6044330" y="699640"/>
                    <a:pt x="6289889" y="1603744"/>
                    <a:pt x="5561665" y="2132990"/>
                  </a:cubicBezTo>
                  <a:cubicBezTo>
                    <a:pt x="5393014" y="2255649"/>
                    <a:pt x="5235192" y="2395784"/>
                    <a:pt x="5077341" y="2534265"/>
                  </a:cubicBezTo>
                  <a:cubicBezTo>
                    <a:pt x="4927901" y="2665240"/>
                    <a:pt x="4884764" y="2848127"/>
                    <a:pt x="4946985" y="3044924"/>
                  </a:cubicBezTo>
                  <a:cubicBezTo>
                    <a:pt x="4998429" y="3206971"/>
                    <a:pt x="5061197" y="3366297"/>
                    <a:pt x="5109088" y="3529149"/>
                  </a:cubicBezTo>
                  <a:lnTo>
                    <a:pt x="5149011" y="3685431"/>
                  </a:lnTo>
                  <a:lnTo>
                    <a:pt x="0" y="3685431"/>
                  </a:lnTo>
                  <a:lnTo>
                    <a:pt x="0" y="1060801"/>
                  </a:lnTo>
                  <a:lnTo>
                    <a:pt x="139131" y="1053680"/>
                  </a:lnTo>
                  <a:cubicBezTo>
                    <a:pt x="341162" y="1036356"/>
                    <a:pt x="462984" y="861765"/>
                    <a:pt x="581340" y="704022"/>
                  </a:cubicBezTo>
                  <a:cubicBezTo>
                    <a:pt x="876480" y="310872"/>
                    <a:pt x="1238794" y="167499"/>
                    <a:pt x="1634353" y="331954"/>
                  </a:cubicBezTo>
                  <a:cubicBezTo>
                    <a:pt x="1787763" y="395732"/>
                    <a:pt x="1923503" y="525667"/>
                    <a:pt x="2047167" y="648318"/>
                  </a:cubicBezTo>
                  <a:cubicBezTo>
                    <a:pt x="2378974" y="977326"/>
                    <a:pt x="2750438" y="949604"/>
                    <a:pt x="3083902" y="727732"/>
                  </a:cubicBezTo>
                  <a:cubicBezTo>
                    <a:pt x="3320768" y="569738"/>
                    <a:pt x="3541982" y="382586"/>
                    <a:pt x="3788996" y="246530"/>
                  </a:cubicBezTo>
                  <a:cubicBezTo>
                    <a:pt x="4095512" y="77118"/>
                    <a:pt x="4403838" y="-10037"/>
                    <a:pt x="4706615" y="9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24">
              <a:extLst>
                <a:ext uri="{FF2B5EF4-FFF2-40B4-BE49-F238E27FC236}">
                  <a16:creationId xmlns:a16="http://schemas.microsoft.com/office/drawing/2014/main" id="{857DEC2B-A6F5-43B5-9EA7-9DD930FD1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74156" y="0"/>
              <a:ext cx="6717844" cy="3562393"/>
            </a:xfrm>
            <a:custGeom>
              <a:avLst/>
              <a:gdLst>
                <a:gd name="connsiteX0" fmla="*/ 385567 w 6717844"/>
                <a:gd name="connsiteY0" fmla="*/ 0 h 3562393"/>
                <a:gd name="connsiteX1" fmla="*/ 5410124 w 6717844"/>
                <a:gd name="connsiteY1" fmla="*/ 0 h 3562393"/>
                <a:gd name="connsiteX2" fmla="*/ 6678482 w 6717844"/>
                <a:gd name="connsiteY2" fmla="*/ 0 h 3562393"/>
                <a:gd name="connsiteX3" fmla="*/ 6714795 w 6717844"/>
                <a:gd name="connsiteY3" fmla="*/ 0 h 3562393"/>
                <a:gd name="connsiteX4" fmla="*/ 6714795 w 6717844"/>
                <a:gd name="connsiteY4" fmla="*/ 559991 h 3562393"/>
                <a:gd name="connsiteX5" fmla="*/ 6717844 w 6717844"/>
                <a:gd name="connsiteY5" fmla="*/ 563984 h 3562393"/>
                <a:gd name="connsiteX6" fmla="*/ 6717844 w 6717844"/>
                <a:gd name="connsiteY6" fmla="*/ 2075984 h 3562393"/>
                <a:gd name="connsiteX7" fmla="*/ 6708358 w 6717844"/>
                <a:gd name="connsiteY7" fmla="*/ 2091432 h 3562393"/>
                <a:gd name="connsiteX8" fmla="*/ 6549788 w 6717844"/>
                <a:gd name="connsiteY8" fmla="*/ 2266880 h 3562393"/>
                <a:gd name="connsiteX9" fmla="*/ 5371185 w 6717844"/>
                <a:gd name="connsiteY9" fmla="*/ 2568942 h 3562393"/>
                <a:gd name="connsiteX10" fmla="*/ 4577500 w 6717844"/>
                <a:gd name="connsiteY10" fmla="*/ 2914857 h 3562393"/>
                <a:gd name="connsiteX11" fmla="*/ 2821558 w 6717844"/>
                <a:gd name="connsiteY11" fmla="*/ 3392089 h 3562393"/>
                <a:gd name="connsiteX12" fmla="*/ 2492787 w 6717844"/>
                <a:gd name="connsiteY12" fmla="*/ 3123033 h 3562393"/>
                <a:gd name="connsiteX13" fmla="*/ 2487852 w 6717844"/>
                <a:gd name="connsiteY13" fmla="*/ 3117388 h 3562393"/>
                <a:gd name="connsiteX14" fmla="*/ 2242501 w 6717844"/>
                <a:gd name="connsiteY14" fmla="*/ 3030569 h 3562393"/>
                <a:gd name="connsiteX15" fmla="*/ 1027767 w 6717844"/>
                <a:gd name="connsiteY15" fmla="*/ 2845997 h 3562393"/>
                <a:gd name="connsiteX16" fmla="*/ 443056 w 6717844"/>
                <a:gd name="connsiteY16" fmla="*/ 2376618 h 3562393"/>
                <a:gd name="connsiteX17" fmla="*/ 362914 w 6717844"/>
                <a:gd name="connsiteY17" fmla="*/ 28204 h 35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17844" h="3562393">
                  <a:moveTo>
                    <a:pt x="385567" y="0"/>
                  </a:moveTo>
                  <a:lnTo>
                    <a:pt x="5410124" y="0"/>
                  </a:lnTo>
                  <a:lnTo>
                    <a:pt x="6678482" y="0"/>
                  </a:lnTo>
                  <a:lnTo>
                    <a:pt x="6714795" y="0"/>
                  </a:lnTo>
                  <a:lnTo>
                    <a:pt x="6714795" y="559991"/>
                  </a:lnTo>
                  <a:lnTo>
                    <a:pt x="6717844" y="563984"/>
                  </a:lnTo>
                  <a:lnTo>
                    <a:pt x="6717844" y="2075984"/>
                  </a:lnTo>
                  <a:lnTo>
                    <a:pt x="6708358" y="2091432"/>
                  </a:lnTo>
                  <a:cubicBezTo>
                    <a:pt x="6661788" y="2153760"/>
                    <a:pt x="6608912" y="2212561"/>
                    <a:pt x="6549788" y="2266880"/>
                  </a:cubicBezTo>
                  <a:cubicBezTo>
                    <a:pt x="6232598" y="2559065"/>
                    <a:pt x="5789832" y="2672570"/>
                    <a:pt x="5371185" y="2568942"/>
                  </a:cubicBezTo>
                  <a:cubicBezTo>
                    <a:pt x="5058372" y="2492056"/>
                    <a:pt x="4737323" y="2635189"/>
                    <a:pt x="4577500" y="2914857"/>
                  </a:cubicBezTo>
                  <a:cubicBezTo>
                    <a:pt x="4224396" y="3531535"/>
                    <a:pt x="3438252" y="3745180"/>
                    <a:pt x="2821558" y="3392089"/>
                  </a:cubicBezTo>
                  <a:cubicBezTo>
                    <a:pt x="2697824" y="3321223"/>
                    <a:pt x="2586705" y="3230316"/>
                    <a:pt x="2492787" y="3123033"/>
                  </a:cubicBezTo>
                  <a:lnTo>
                    <a:pt x="2487852" y="3117388"/>
                  </a:lnTo>
                  <a:cubicBezTo>
                    <a:pt x="2427162" y="3047107"/>
                    <a:pt x="2333872" y="3014090"/>
                    <a:pt x="2242501" y="3030569"/>
                  </a:cubicBezTo>
                  <a:cubicBezTo>
                    <a:pt x="1821467" y="3105897"/>
                    <a:pt x="1395354" y="3036669"/>
                    <a:pt x="1027767" y="2845997"/>
                  </a:cubicBezTo>
                  <a:cubicBezTo>
                    <a:pt x="807215" y="2731593"/>
                    <a:pt x="607731" y="2573470"/>
                    <a:pt x="443056" y="2376618"/>
                  </a:cubicBezTo>
                  <a:cubicBezTo>
                    <a:pt x="-126044" y="1697526"/>
                    <a:pt x="-140525" y="722068"/>
                    <a:pt x="362914" y="28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B3AFFF10-A541-9F50-D164-C26AA972B161}"/>
              </a:ext>
            </a:extLst>
          </p:cNvPr>
          <p:cNvSpPr>
            <a:spLocks noGrp="1"/>
          </p:cNvSpPr>
          <p:nvPr>
            <p:ph type="ctrTitle"/>
          </p:nvPr>
        </p:nvSpPr>
        <p:spPr>
          <a:xfrm>
            <a:off x="424161" y="1159657"/>
            <a:ext cx="6461981" cy="840589"/>
          </a:xfrm>
        </p:spPr>
        <p:txBody>
          <a:bodyPr vert="horz" lIns="91440" tIns="45720" rIns="91440" bIns="45720" rtlCol="0" anchor="b">
            <a:normAutofit fontScale="90000"/>
          </a:bodyPr>
          <a:lstStyle/>
          <a:p>
            <a:pPr algn="ctr"/>
            <a:r>
              <a:rPr lang="en-US" sz="4400" kern="1200" dirty="0">
                <a:solidFill>
                  <a:schemeClr val="accent4">
                    <a:lumMod val="60000"/>
                    <a:lumOff val="40000"/>
                  </a:schemeClr>
                </a:solidFill>
                <a:latin typeface="Arial" panose="020B0604020202020204" pitchFamily="34" charset="0"/>
                <a:cs typeface="Arial" panose="020B0604020202020204" pitchFamily="34" charset="0"/>
              </a:rPr>
              <a:t>Principal cause du stress</a:t>
            </a:r>
            <a:br>
              <a:rPr lang="en-US" sz="4400" kern="1200" dirty="0">
                <a:solidFill>
                  <a:schemeClr val="accent4">
                    <a:lumMod val="60000"/>
                    <a:lumOff val="40000"/>
                  </a:schemeClr>
                </a:solidFill>
                <a:latin typeface="Arial" panose="020B0604020202020204" pitchFamily="34" charset="0"/>
                <a:cs typeface="Arial" panose="020B0604020202020204" pitchFamily="34" charset="0"/>
              </a:rPr>
            </a:br>
            <a:r>
              <a:rPr lang="en-US" sz="4400" kern="1200" dirty="0">
                <a:solidFill>
                  <a:schemeClr val="accent4">
                    <a:lumMod val="60000"/>
                    <a:lumOff val="40000"/>
                  </a:schemeClr>
                </a:solidFill>
                <a:latin typeface="Arial" panose="020B0604020202020204" pitchFamily="34" charset="0"/>
                <a:cs typeface="Arial" panose="020B0604020202020204" pitchFamily="34" charset="0"/>
              </a:rPr>
              <a:t>Les stresseurs ! </a:t>
            </a:r>
          </a:p>
        </p:txBody>
      </p:sp>
      <p:sp>
        <p:nvSpPr>
          <p:cNvPr id="3" name="Espace réservé du texte 2">
            <a:extLst>
              <a:ext uri="{FF2B5EF4-FFF2-40B4-BE49-F238E27FC236}">
                <a16:creationId xmlns:a16="http://schemas.microsoft.com/office/drawing/2014/main" id="{2076B9CD-435D-0886-6867-46AFDFB1E776}"/>
              </a:ext>
            </a:extLst>
          </p:cNvPr>
          <p:cNvSpPr>
            <a:spLocks noGrp="1"/>
          </p:cNvSpPr>
          <p:nvPr>
            <p:ph type="subTitle" idx="1"/>
          </p:nvPr>
        </p:nvSpPr>
        <p:spPr>
          <a:xfrm>
            <a:off x="6063745" y="3418205"/>
            <a:ext cx="5239026" cy="3182491"/>
          </a:xfrm>
        </p:spPr>
        <p:txBody>
          <a:bodyPr vert="horz" lIns="91440" tIns="45720" rIns="91440" bIns="45720" rtlCol="0" anchor="t">
            <a:normAutofit fontScale="85000" lnSpcReduction="20000"/>
          </a:bodyPr>
          <a:lstStyle/>
          <a:p>
            <a:pPr marL="800100" indent="-457200">
              <a:lnSpc>
                <a:spcPct val="100000"/>
              </a:lnSpc>
              <a:buFont typeface="Wingdings" panose="05000000000000000000" pitchFamily="2" charset="2"/>
              <a:buChar char="Ø"/>
            </a:pPr>
            <a:r>
              <a:rPr lang="fr-FR" sz="3100" dirty="0">
                <a:latin typeface="Arial" panose="020B0604020202020204" pitchFamily="34" charset="0"/>
                <a:cs typeface="Arial" panose="020B0604020202020204" pitchFamily="34" charset="0"/>
              </a:rPr>
              <a:t>Travail</a:t>
            </a:r>
          </a:p>
          <a:p>
            <a:pPr marL="800100" indent="-457200">
              <a:lnSpc>
                <a:spcPct val="100000"/>
              </a:lnSpc>
              <a:buFont typeface="Wingdings" panose="05000000000000000000" pitchFamily="2" charset="2"/>
              <a:buChar char="Ø"/>
            </a:pPr>
            <a:r>
              <a:rPr lang="fr-FR" sz="3100" dirty="0">
                <a:latin typeface="Arial" panose="020B0604020202020204" pitchFamily="34" charset="0"/>
                <a:cs typeface="Arial" panose="020B0604020202020204" pitchFamily="34" charset="0"/>
              </a:rPr>
              <a:t>Relation </a:t>
            </a:r>
          </a:p>
          <a:p>
            <a:pPr marL="800100" indent="-457200">
              <a:lnSpc>
                <a:spcPct val="100000"/>
              </a:lnSpc>
              <a:buFont typeface="Wingdings" panose="05000000000000000000" pitchFamily="2" charset="2"/>
              <a:buChar char="Ø"/>
            </a:pPr>
            <a:r>
              <a:rPr lang="fr-FR" sz="3100" dirty="0">
                <a:latin typeface="Arial" panose="020B0604020202020204" pitchFamily="34" charset="0"/>
                <a:cs typeface="Arial" panose="020B0604020202020204" pitchFamily="34" charset="0"/>
              </a:rPr>
              <a:t>Changement de vie</a:t>
            </a:r>
          </a:p>
          <a:p>
            <a:pPr marL="800100" indent="-457200">
              <a:lnSpc>
                <a:spcPct val="100000"/>
              </a:lnSpc>
              <a:buFont typeface="Wingdings" panose="05000000000000000000" pitchFamily="2" charset="2"/>
              <a:buChar char="Ø"/>
            </a:pPr>
            <a:r>
              <a:rPr lang="fr-FR" sz="3100" dirty="0">
                <a:latin typeface="Arial" panose="020B0604020202020204" pitchFamily="34" charset="0"/>
                <a:cs typeface="Arial" panose="020B0604020202020204" pitchFamily="34" charset="0"/>
              </a:rPr>
              <a:t>Finance</a:t>
            </a:r>
          </a:p>
          <a:p>
            <a:pPr marL="800100" indent="-457200">
              <a:lnSpc>
                <a:spcPct val="100000"/>
              </a:lnSpc>
              <a:buFont typeface="Wingdings" panose="05000000000000000000" pitchFamily="2" charset="2"/>
              <a:buChar char="Ø"/>
            </a:pPr>
            <a:r>
              <a:rPr lang="fr-FR" sz="3100" dirty="0">
                <a:latin typeface="Arial" panose="020B0604020202020204" pitchFamily="34" charset="0"/>
                <a:cs typeface="Arial" panose="020B0604020202020204" pitchFamily="34" charset="0"/>
              </a:rPr>
              <a:t>Personnel</a:t>
            </a:r>
          </a:p>
          <a:p>
            <a:pPr marL="800100" indent="-457200">
              <a:lnSpc>
                <a:spcPct val="100000"/>
              </a:lnSpc>
              <a:buFont typeface="Wingdings" panose="05000000000000000000" pitchFamily="2" charset="2"/>
              <a:buChar char="Ø"/>
            </a:pPr>
            <a:r>
              <a:rPr lang="fr-FR" sz="3100" dirty="0">
                <a:latin typeface="Arial" panose="020B0604020202020204" pitchFamily="34" charset="0"/>
                <a:cs typeface="Arial" panose="020B0604020202020204" pitchFamily="34" charset="0"/>
              </a:rPr>
              <a:t>Environnement familiale</a:t>
            </a:r>
          </a:p>
          <a:p>
            <a:pPr>
              <a:lnSpc>
                <a:spcPct val="100000"/>
              </a:lnSpc>
            </a:pPr>
            <a:endParaRPr lang="en-US" sz="1000" dirty="0"/>
          </a:p>
          <a:p>
            <a:pPr>
              <a:lnSpc>
                <a:spcPct val="100000"/>
              </a:lnSpc>
            </a:pPr>
            <a:r>
              <a:rPr lang="en-US" sz="1000" dirty="0"/>
              <a:t> </a:t>
            </a:r>
          </a:p>
        </p:txBody>
      </p:sp>
      <p:pic>
        <p:nvPicPr>
          <p:cNvPr id="8" name="Image 7" descr="Une image contenant horloge, dessin humoristique, jouet&#10;&#10;Description générée automatiquement">
            <a:extLst>
              <a:ext uri="{FF2B5EF4-FFF2-40B4-BE49-F238E27FC236}">
                <a16:creationId xmlns:a16="http://schemas.microsoft.com/office/drawing/2014/main" id="{D55BF6FD-5C02-1D87-8D5C-B57092CAC714}"/>
              </a:ext>
            </a:extLst>
          </p:cNvPr>
          <p:cNvPicPr>
            <a:picLocks noChangeAspect="1"/>
          </p:cNvPicPr>
          <p:nvPr/>
        </p:nvPicPr>
        <p:blipFill rotWithShape="1">
          <a:blip r:embed="rId2">
            <a:extLst>
              <a:ext uri="{28A0092B-C50C-407E-A947-70E740481C1C}">
                <a14:useLocalDpi xmlns:a14="http://schemas.microsoft.com/office/drawing/2010/main" val="0"/>
              </a:ext>
            </a:extLst>
          </a:blip>
          <a:srcRect l="7455"/>
          <a:stretch/>
        </p:blipFill>
        <p:spPr>
          <a:xfrm>
            <a:off x="7859885" y="257304"/>
            <a:ext cx="2257247" cy="2460215"/>
          </a:xfrm>
          <a:prstGeom prst="rect">
            <a:avLst/>
          </a:prstGeom>
        </p:spPr>
      </p:pic>
      <p:pic>
        <p:nvPicPr>
          <p:cNvPr id="10" name="Image 9">
            <a:extLst>
              <a:ext uri="{FF2B5EF4-FFF2-40B4-BE49-F238E27FC236}">
                <a16:creationId xmlns:a16="http://schemas.microsoft.com/office/drawing/2014/main" id="{DC428F6E-1975-471E-4BA1-1062130DD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29" y="4164817"/>
            <a:ext cx="2460215" cy="2460215"/>
          </a:xfrm>
          <a:prstGeom prst="rect">
            <a:avLst/>
          </a:prstGeom>
        </p:spPr>
      </p:pic>
    </p:spTree>
    <p:extLst>
      <p:ext uri="{BB962C8B-B14F-4D97-AF65-F5344CB8AC3E}">
        <p14:creationId xmlns:p14="http://schemas.microsoft.com/office/powerpoint/2010/main" val="3073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380B7A-5B85-4642-8878-2089DEF2C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0">
            <a:extLst>
              <a:ext uri="{FF2B5EF4-FFF2-40B4-BE49-F238E27FC236}">
                <a16:creationId xmlns:a16="http://schemas.microsoft.com/office/drawing/2014/main" id="{848D562A-EF99-44C6-AA29-9D3E42177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2299" y="-1"/>
            <a:ext cx="5726653" cy="6858000"/>
          </a:xfrm>
          <a:custGeom>
            <a:avLst/>
            <a:gdLst>
              <a:gd name="connsiteX0" fmla="*/ 615190 w 5726653"/>
              <a:gd name="connsiteY0" fmla="*/ 3536635 h 6858000"/>
              <a:gd name="connsiteX1" fmla="*/ 1124778 w 5726653"/>
              <a:gd name="connsiteY1" fmla="*/ 4046223 h 6858000"/>
              <a:gd name="connsiteX2" fmla="*/ 615190 w 5726653"/>
              <a:gd name="connsiteY2" fmla="*/ 4555811 h 6858000"/>
              <a:gd name="connsiteX3" fmla="*/ 105602 w 5726653"/>
              <a:gd name="connsiteY3" fmla="*/ 4046223 h 6858000"/>
              <a:gd name="connsiteX4" fmla="*/ 615190 w 5726653"/>
              <a:gd name="connsiteY4" fmla="*/ 3536635 h 6858000"/>
              <a:gd name="connsiteX5" fmla="*/ 1497780 w 5726653"/>
              <a:gd name="connsiteY5" fmla="*/ 0 h 6858000"/>
              <a:gd name="connsiteX6" fmla="*/ 5164844 w 5726653"/>
              <a:gd name="connsiteY6" fmla="*/ 0 h 6858000"/>
              <a:gd name="connsiteX7" fmla="*/ 5726653 w 5726653"/>
              <a:gd name="connsiteY7" fmla="*/ 0 h 6858000"/>
              <a:gd name="connsiteX8" fmla="*/ 5726653 w 5726653"/>
              <a:gd name="connsiteY8" fmla="*/ 6858000 h 6858000"/>
              <a:gd name="connsiteX9" fmla="*/ 311757 w 5726653"/>
              <a:gd name="connsiteY9" fmla="*/ 6858000 h 6858000"/>
              <a:gd name="connsiteX10" fmla="*/ 314130 w 5726653"/>
              <a:gd name="connsiteY10" fmla="*/ 6707670 h 6858000"/>
              <a:gd name="connsiteX11" fmla="*/ 599702 w 5726653"/>
              <a:gd name="connsiteY11" fmla="*/ 5670858 h 6858000"/>
              <a:gd name="connsiteX12" fmla="*/ 1211433 w 5726653"/>
              <a:gd name="connsiteY12" fmla="*/ 4641255 h 6858000"/>
              <a:gd name="connsiteX13" fmla="*/ 1053041 w 5726653"/>
              <a:gd name="connsiteY13" fmla="*/ 3164269 h 6858000"/>
              <a:gd name="connsiteX14" fmla="*/ 607048 w 5726653"/>
              <a:gd name="connsiteY14" fmla="*/ 2589405 h 6858000"/>
              <a:gd name="connsiteX15" fmla="*/ 1054915 w 5726653"/>
              <a:gd name="connsiteY15" fmla="*/ 1068099 h 6858000"/>
              <a:gd name="connsiteX16" fmla="*/ 1502877 w 5726653"/>
              <a:gd name="connsiteY16" fmla="*/ 419995 h 6858000"/>
              <a:gd name="connsiteX17" fmla="*/ 1505904 w 5726653"/>
              <a:gd name="connsiteY17" fmla="*/ 184996 h 6858000"/>
              <a:gd name="connsiteX18" fmla="*/ 14543 w 5726653"/>
              <a:gd name="connsiteY18" fmla="*/ 0 h 6858000"/>
              <a:gd name="connsiteX19" fmla="*/ 879351 w 5726653"/>
              <a:gd name="connsiteY19" fmla="*/ 0 h 6858000"/>
              <a:gd name="connsiteX20" fmla="*/ 892053 w 5726653"/>
              <a:gd name="connsiteY20" fmla="*/ 78052 h 6858000"/>
              <a:gd name="connsiteX21" fmla="*/ 561940 w 5726653"/>
              <a:gd name="connsiteY21" fmla="*/ 535443 h 6858000"/>
              <a:gd name="connsiteX22" fmla="*/ 15319 w 5726653"/>
              <a:gd name="connsiteY22" fmla="*/ 219852 h 6858000"/>
              <a:gd name="connsiteX23" fmla="*/ 4234 w 5726653"/>
              <a:gd name="connsiteY23"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6653"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5164844" y="0"/>
                </a:lnTo>
                <a:lnTo>
                  <a:pt x="5726653" y="0"/>
                </a:lnTo>
                <a:lnTo>
                  <a:pt x="5726653"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0EA11C-C4E8-FF07-0451-03CE64A0AB16}"/>
              </a:ext>
            </a:extLst>
          </p:cNvPr>
          <p:cNvSpPr>
            <a:spLocks noGrp="1"/>
          </p:cNvSpPr>
          <p:nvPr>
            <p:ph type="title"/>
          </p:nvPr>
        </p:nvSpPr>
        <p:spPr>
          <a:xfrm>
            <a:off x="546565" y="256128"/>
            <a:ext cx="10527835" cy="730843"/>
          </a:xfrm>
        </p:spPr>
        <p:txBody>
          <a:bodyPr>
            <a:normAutofit/>
          </a:bodyPr>
          <a:lstStyle/>
          <a:p>
            <a:pPr>
              <a:lnSpc>
                <a:spcPct val="90000"/>
              </a:lnSpc>
            </a:pPr>
            <a:r>
              <a:rPr lang="fr-FR" sz="3700" dirty="0">
                <a:solidFill>
                  <a:schemeClr val="accent4">
                    <a:lumMod val="60000"/>
                    <a:lumOff val="40000"/>
                  </a:schemeClr>
                </a:solidFill>
              </a:rPr>
              <a:t>Attention aux signaux physiques du au stress</a:t>
            </a:r>
          </a:p>
        </p:txBody>
      </p:sp>
      <p:sp>
        <p:nvSpPr>
          <p:cNvPr id="3" name="Espace réservé du contenu 2">
            <a:extLst>
              <a:ext uri="{FF2B5EF4-FFF2-40B4-BE49-F238E27FC236}">
                <a16:creationId xmlns:a16="http://schemas.microsoft.com/office/drawing/2014/main" id="{87324341-77DA-B649-2F6F-72048C4FA67C}"/>
              </a:ext>
            </a:extLst>
          </p:cNvPr>
          <p:cNvSpPr>
            <a:spLocks noGrp="1"/>
          </p:cNvSpPr>
          <p:nvPr>
            <p:ph idx="1"/>
          </p:nvPr>
        </p:nvSpPr>
        <p:spPr>
          <a:xfrm>
            <a:off x="599320" y="1243099"/>
            <a:ext cx="7096889" cy="4738191"/>
          </a:xfrm>
        </p:spPr>
        <p:txBody>
          <a:bodyPr anchor="t">
            <a:normAutofit fontScale="32500" lnSpcReduction="20000"/>
          </a:bodyPr>
          <a:lstStyle/>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Mal aux yeux</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Sensation de lourdeur dans la tête</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Insomnie/ peu de sommeil</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Sentiment d’être submergé</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Sentiment de frustration</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Sentiment d’infériorité</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Forte migraine</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Dépression</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Perte de confiance en soi</a:t>
            </a:r>
          </a:p>
          <a:p>
            <a:pPr marL="342900" indent="-342900">
              <a:buFont typeface="Wingdings" panose="05000000000000000000" pitchFamily="2" charset="2"/>
              <a:buChar char="Ø"/>
            </a:pPr>
            <a:r>
              <a:rPr lang="fr-FR" sz="7400" dirty="0">
                <a:latin typeface="Arial" panose="020B0604020202020204" pitchFamily="34" charset="0"/>
                <a:cs typeface="Arial" panose="020B0604020202020204" pitchFamily="34" charset="0"/>
              </a:rPr>
              <a:t>Perte d’estime de soi</a:t>
            </a:r>
          </a:p>
          <a:p>
            <a:endParaRPr lang="fr-FR" sz="2400" dirty="0">
              <a:latin typeface="Arial" panose="020B0604020202020204" pitchFamily="34" charset="0"/>
              <a:cs typeface="Arial" panose="020B0604020202020204" pitchFamily="34" charset="0"/>
            </a:endParaRPr>
          </a:p>
          <a:p>
            <a:endParaRPr lang="fr-FR" dirty="0"/>
          </a:p>
        </p:txBody>
      </p:sp>
      <p:pic>
        <p:nvPicPr>
          <p:cNvPr id="5" name="Image 4" descr="Une image contenant dessin humoristique&#10;&#10;Description générée automatiquement">
            <a:extLst>
              <a:ext uri="{FF2B5EF4-FFF2-40B4-BE49-F238E27FC236}">
                <a16:creationId xmlns:a16="http://schemas.microsoft.com/office/drawing/2014/main" id="{BB8A0421-CBE4-B00D-4814-92FE53BEE3B5}"/>
              </a:ext>
            </a:extLst>
          </p:cNvPr>
          <p:cNvPicPr>
            <a:picLocks noChangeAspect="1"/>
          </p:cNvPicPr>
          <p:nvPr/>
        </p:nvPicPr>
        <p:blipFill rotWithShape="1">
          <a:blip r:embed="rId2">
            <a:extLst>
              <a:ext uri="{28A0092B-C50C-407E-A947-70E740481C1C}">
                <a14:useLocalDpi xmlns:a14="http://schemas.microsoft.com/office/drawing/2010/main" val="0"/>
              </a:ext>
            </a:extLst>
          </a:blip>
          <a:srcRect l="25720" r="13532"/>
          <a:stretch/>
        </p:blipFill>
        <p:spPr>
          <a:xfrm>
            <a:off x="8106430" y="1215605"/>
            <a:ext cx="3956501" cy="4738191"/>
          </a:xfrm>
          <a:prstGeom prst="rect">
            <a:avLst/>
          </a:prstGeom>
        </p:spPr>
      </p:pic>
      <p:sp>
        <p:nvSpPr>
          <p:cNvPr id="6" name="ZoneTexte 5">
            <a:extLst>
              <a:ext uri="{FF2B5EF4-FFF2-40B4-BE49-F238E27FC236}">
                <a16:creationId xmlns:a16="http://schemas.microsoft.com/office/drawing/2014/main" id="{47A2CDF4-AED2-0FBD-D375-93CBF9CE1C3B}"/>
              </a:ext>
            </a:extLst>
          </p:cNvPr>
          <p:cNvSpPr txBox="1"/>
          <p:nvPr/>
        </p:nvSpPr>
        <p:spPr>
          <a:xfrm>
            <a:off x="546565" y="5838153"/>
            <a:ext cx="10116457" cy="1107996"/>
          </a:xfrm>
          <a:prstGeom prst="rect">
            <a:avLst/>
          </a:prstGeom>
          <a:noFill/>
        </p:spPr>
        <p:txBody>
          <a:bodyPr wrap="square" rtlCol="0">
            <a:spAutoFit/>
          </a:bodyPr>
          <a:lstStyle/>
          <a:p>
            <a:r>
              <a:rPr lang="fr-FR" sz="2400" b="1" dirty="0">
                <a:solidFill>
                  <a:schemeClr val="accent4">
                    <a:lumMod val="60000"/>
                    <a:lumOff val="40000"/>
                  </a:schemeClr>
                </a:solidFill>
                <a:latin typeface="Arial" panose="020B0604020202020204" pitchFamily="34" charset="0"/>
                <a:cs typeface="Arial" panose="020B0604020202020204" pitchFamily="34" charset="0"/>
              </a:rPr>
              <a:t>Si ces signaux ne sont pas écoutés, les symptômes lourds et de graves pathologies peuvent alors survenir</a:t>
            </a:r>
          </a:p>
          <a:p>
            <a:endParaRPr lang="fr-FR" dirty="0"/>
          </a:p>
        </p:txBody>
      </p:sp>
    </p:spTree>
    <p:extLst>
      <p:ext uri="{BB962C8B-B14F-4D97-AF65-F5344CB8AC3E}">
        <p14:creationId xmlns:p14="http://schemas.microsoft.com/office/powerpoint/2010/main" val="25720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22762-643D-101E-C439-8CDBA2E7A4CE}"/>
              </a:ext>
            </a:extLst>
          </p:cNvPr>
          <p:cNvSpPr>
            <a:spLocks noGrp="1"/>
          </p:cNvSpPr>
          <p:nvPr>
            <p:ph type="title"/>
          </p:nvPr>
        </p:nvSpPr>
        <p:spPr/>
        <p:txBody>
          <a:bodyPr/>
          <a:lstStyle/>
          <a:p>
            <a:r>
              <a:rPr lang="fr-FR"/>
              <a:t>Le sommeil</a:t>
            </a:r>
          </a:p>
        </p:txBody>
      </p:sp>
      <p:sp>
        <p:nvSpPr>
          <p:cNvPr id="3" name="Espace réservé du contenu 2">
            <a:extLst>
              <a:ext uri="{FF2B5EF4-FFF2-40B4-BE49-F238E27FC236}">
                <a16:creationId xmlns:a16="http://schemas.microsoft.com/office/drawing/2014/main" id="{26C149D4-4D4D-536D-6292-537F8551EB8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64042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A54EB-AE8B-5F16-972B-B51B58993A91}"/>
              </a:ext>
            </a:extLst>
          </p:cNvPr>
          <p:cNvSpPr>
            <a:spLocks noGrp="1"/>
          </p:cNvSpPr>
          <p:nvPr>
            <p:ph type="title"/>
          </p:nvPr>
        </p:nvSpPr>
        <p:spPr>
          <a:xfrm>
            <a:off x="609600" y="557784"/>
            <a:ext cx="10972800" cy="730689"/>
          </a:xfrm>
        </p:spPr>
        <p:txBody>
          <a:bodyPr>
            <a:noAutofit/>
          </a:bodyPr>
          <a:lstStyle/>
          <a:p>
            <a:r>
              <a:rPr lang="fr-FR" dirty="0">
                <a:solidFill>
                  <a:schemeClr val="accent4">
                    <a:lumMod val="60000"/>
                    <a:lumOff val="40000"/>
                  </a:schemeClr>
                </a:solidFill>
              </a:rPr>
              <a:t>Les problèmes du stress </a:t>
            </a:r>
          </a:p>
        </p:txBody>
      </p:sp>
      <p:sp>
        <p:nvSpPr>
          <p:cNvPr id="3" name="Espace réservé du contenu 2">
            <a:extLst>
              <a:ext uri="{FF2B5EF4-FFF2-40B4-BE49-F238E27FC236}">
                <a16:creationId xmlns:a16="http://schemas.microsoft.com/office/drawing/2014/main" id="{BFB75633-B62F-FC1D-74CB-6C4DA26381A9}"/>
              </a:ext>
            </a:extLst>
          </p:cNvPr>
          <p:cNvSpPr>
            <a:spLocks noGrp="1"/>
          </p:cNvSpPr>
          <p:nvPr>
            <p:ph idx="1"/>
          </p:nvPr>
        </p:nvSpPr>
        <p:spPr>
          <a:xfrm>
            <a:off x="609600" y="1593273"/>
            <a:ext cx="10972800" cy="4932218"/>
          </a:xfrm>
        </p:spPr>
        <p:txBody>
          <a:bodyPr>
            <a:normAutofit fontScale="92500" lnSpcReduction="10000"/>
          </a:bodyPr>
          <a:lstStyle/>
          <a:p>
            <a:pPr algn="just"/>
            <a:r>
              <a:rPr lang="fr-FR" sz="2400" b="1" i="0" u="sng" dirty="0">
                <a:solidFill>
                  <a:srgbClr val="0D0D0D"/>
                </a:solidFill>
                <a:effectLst/>
                <a:latin typeface="Arial" panose="020B0604020202020204" pitchFamily="34" charset="0"/>
                <a:cs typeface="Arial" panose="020B0604020202020204" pitchFamily="34" charset="0"/>
              </a:rPr>
              <a:t>D’ordre physique :</a:t>
            </a:r>
          </a:p>
          <a:p>
            <a:pPr algn="just"/>
            <a:r>
              <a:rPr lang="fr-FR" sz="2400" b="1" i="0" dirty="0">
                <a:solidFill>
                  <a:srgbClr val="0D0D0D"/>
                </a:solidFill>
                <a:effectLst/>
                <a:latin typeface="Arial" panose="020B0604020202020204" pitchFamily="34" charset="0"/>
                <a:cs typeface="Arial" panose="020B0604020202020204" pitchFamily="34" charset="0"/>
              </a:rPr>
              <a:t> </a:t>
            </a:r>
            <a:r>
              <a:rPr lang="fr-FR" sz="2400" dirty="0">
                <a:solidFill>
                  <a:srgbClr val="0D0D0D"/>
                </a:solidFill>
                <a:latin typeface="Arial" panose="020B0604020202020204" pitchFamily="34" charset="0"/>
                <a:cs typeface="Arial" panose="020B0604020202020204" pitchFamily="34" charset="0"/>
              </a:rPr>
              <a:t>t</a:t>
            </a:r>
            <a:r>
              <a:rPr lang="fr-FR" sz="2400" i="0" dirty="0">
                <a:solidFill>
                  <a:srgbClr val="0D0D0D"/>
                </a:solidFill>
                <a:effectLst/>
                <a:latin typeface="Arial" panose="020B0604020202020204" pitchFamily="34" charset="0"/>
                <a:cs typeface="Arial" panose="020B0604020202020204" pitchFamily="34" charset="0"/>
              </a:rPr>
              <a:t>roubles</a:t>
            </a:r>
            <a:r>
              <a:rPr lang="fr-FR" sz="2400" b="0" i="0" dirty="0">
                <a:solidFill>
                  <a:srgbClr val="0D0D0D"/>
                </a:solidFill>
                <a:effectLst/>
                <a:latin typeface="Arial" panose="020B0604020202020204" pitchFamily="34" charset="0"/>
                <a:cs typeface="Arial" panose="020B0604020202020204" pitchFamily="34" charset="0"/>
              </a:rPr>
              <a:t> de la mémoire, troubles du sommeil, boulimie, anorexie, baisse d’appétit, migraines, troubles cardio-vasculaires, hypertension, problèmes digestifs, ulcères, troubles sexuels.</a:t>
            </a:r>
          </a:p>
          <a:p>
            <a:pPr algn="just"/>
            <a:r>
              <a:rPr lang="fr-FR" sz="2400" b="1" i="0" u="sng" dirty="0">
                <a:solidFill>
                  <a:srgbClr val="0D0D0D"/>
                </a:solidFill>
                <a:effectLst/>
                <a:latin typeface="Arial" panose="020B0604020202020204" pitchFamily="34" charset="0"/>
                <a:cs typeface="Arial" panose="020B0604020202020204" pitchFamily="34" charset="0"/>
              </a:rPr>
              <a:t>D’ordre émotionnel :</a:t>
            </a:r>
          </a:p>
          <a:p>
            <a:pPr algn="just"/>
            <a:r>
              <a:rPr lang="fr-FR" sz="2400" b="1" i="0" dirty="0">
                <a:solidFill>
                  <a:srgbClr val="0D0D0D"/>
                </a:solidFill>
                <a:effectLst/>
                <a:latin typeface="Arial" panose="020B0604020202020204" pitchFamily="34" charset="0"/>
                <a:cs typeface="Arial" panose="020B0604020202020204" pitchFamily="34" charset="0"/>
              </a:rPr>
              <a:t> </a:t>
            </a:r>
            <a:r>
              <a:rPr lang="fr-FR" sz="2400" b="0" i="0" dirty="0">
                <a:solidFill>
                  <a:srgbClr val="0D0D0D"/>
                </a:solidFill>
                <a:effectLst/>
                <a:latin typeface="Arial" panose="020B0604020202020204" pitchFamily="34" charset="0"/>
                <a:cs typeface="Arial" panose="020B0604020202020204" pitchFamily="34" charset="0"/>
              </a:rPr>
              <a:t>crises d’angoisse, irritabilité, agitation, dépression, perte de confiance en soi, tristesse, sentiment d’impuissance et d’échec, perte du sens de l’humour, difficulté à prendre des décisions, difficulté à mémoriser.</a:t>
            </a:r>
          </a:p>
          <a:p>
            <a:pPr algn="just"/>
            <a:r>
              <a:rPr lang="fr-FR" sz="2400" b="1" i="0" u="sng" dirty="0">
                <a:solidFill>
                  <a:srgbClr val="0D0D0D"/>
                </a:solidFill>
                <a:effectLst/>
                <a:latin typeface="Arial" panose="020B0604020202020204" pitchFamily="34" charset="0"/>
                <a:cs typeface="Arial" panose="020B0604020202020204" pitchFamily="34" charset="0"/>
              </a:rPr>
              <a:t>D’ordre comportemental : </a:t>
            </a:r>
          </a:p>
          <a:p>
            <a:pPr algn="just"/>
            <a:r>
              <a:rPr lang="fr-FR" sz="2400" b="0" i="0" dirty="0">
                <a:solidFill>
                  <a:srgbClr val="0D0D0D"/>
                </a:solidFill>
                <a:effectLst/>
                <a:latin typeface="Arial" panose="020B0604020202020204" pitchFamily="34" charset="0"/>
                <a:cs typeface="Arial" panose="020B0604020202020204" pitchFamily="34" charset="0"/>
              </a:rPr>
              <a:t>voir les choses de façon négative, être désorganisé, avoir des difficultés relationnelles, l’isolement, procrastiner en permanence (attendre le dernier moment pour faire les choses), consommer abusivement certains produits.</a:t>
            </a:r>
          </a:p>
          <a:p>
            <a:endParaRPr lang="fr-FR" dirty="0"/>
          </a:p>
        </p:txBody>
      </p:sp>
    </p:spTree>
    <p:extLst>
      <p:ext uri="{BB962C8B-B14F-4D97-AF65-F5344CB8AC3E}">
        <p14:creationId xmlns:p14="http://schemas.microsoft.com/office/powerpoint/2010/main" val="368366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94109-E51D-7E42-646B-F9D5C4FF7D57}"/>
              </a:ext>
            </a:extLst>
          </p:cNvPr>
          <p:cNvSpPr>
            <a:spLocks noGrp="1"/>
          </p:cNvSpPr>
          <p:nvPr>
            <p:ph type="title"/>
          </p:nvPr>
        </p:nvSpPr>
        <p:spPr>
          <a:xfrm>
            <a:off x="609600" y="209441"/>
            <a:ext cx="10972800" cy="968195"/>
          </a:xfrm>
        </p:spPr>
        <p:txBody>
          <a:bodyPr>
            <a:noAutofit/>
          </a:bodyPr>
          <a:lstStyle/>
          <a:p>
            <a:pPr algn="ctr"/>
            <a:r>
              <a:rPr lang="fr-FR" dirty="0">
                <a:solidFill>
                  <a:schemeClr val="accent4">
                    <a:lumMod val="60000"/>
                    <a:lumOff val="40000"/>
                  </a:schemeClr>
                </a:solidFill>
                <a:latin typeface="Arial" pitchFamily="34" charset="0"/>
                <a:cs typeface="Arial" pitchFamily="34" charset="0"/>
              </a:rPr>
              <a:t>EXERCICE 1 : la douche </a:t>
            </a:r>
            <a:endParaRPr lang="fr-FR" dirty="0">
              <a:solidFill>
                <a:schemeClr val="accent4">
                  <a:lumMod val="60000"/>
                  <a:lumOff val="40000"/>
                </a:schemeClr>
              </a:solidFill>
            </a:endParaRPr>
          </a:p>
        </p:txBody>
      </p:sp>
      <p:sp>
        <p:nvSpPr>
          <p:cNvPr id="3" name="Espace réservé du contenu 2">
            <a:extLst>
              <a:ext uri="{FF2B5EF4-FFF2-40B4-BE49-F238E27FC236}">
                <a16:creationId xmlns:a16="http://schemas.microsoft.com/office/drawing/2014/main" id="{A9B17101-60A9-A826-1BAF-B43CA87FF042}"/>
              </a:ext>
            </a:extLst>
          </p:cNvPr>
          <p:cNvSpPr>
            <a:spLocks noGrp="1"/>
          </p:cNvSpPr>
          <p:nvPr>
            <p:ph idx="1"/>
          </p:nvPr>
        </p:nvSpPr>
        <p:spPr>
          <a:xfrm>
            <a:off x="609599" y="1654629"/>
            <a:ext cx="11305309" cy="4891313"/>
          </a:xfrm>
        </p:spPr>
        <p:txBody>
          <a:bodyPr>
            <a:normAutofit/>
          </a:bodyPr>
          <a:lstStyle/>
          <a:p>
            <a:pPr marR="0" lvl="0" algn="just" defTabSz="508254" rtl="0" eaLnBrk="1" fontAlgn="auto" latinLnBrk="0" hangingPunct="1">
              <a:lnSpc>
                <a:spcPct val="100000"/>
              </a:lnSpc>
              <a:spcBef>
                <a:spcPts val="4100"/>
              </a:spcBef>
              <a:spcAft>
                <a:spcPts val="0"/>
              </a:spcAft>
              <a:buClrTx/>
              <a:buSzTx/>
              <a:tabLst/>
              <a:defRPr sz="3100"/>
            </a:pPr>
            <a:r>
              <a:rPr kumimoji="0" lang="fr-FR" sz="2400" b="1" i="0" u="none" strike="noStrike" kern="1200" cap="none" spc="0" normalizeH="0" baseline="0" noProof="0" dirty="0">
                <a:ln>
                  <a:noFill/>
                </a:ln>
                <a:solidFill>
                  <a:schemeClr val="accent3">
                    <a:lumMod val="75000"/>
                  </a:schemeClr>
                </a:solidFill>
                <a:effectLst/>
                <a:uLnTx/>
                <a:uFillTx/>
                <a:latin typeface="Arial" pitchFamily="34" charset="0"/>
                <a:cs typeface="Arial" pitchFamily="34" charset="0"/>
              </a:rPr>
              <a:t>Assis ou debout , dans un endroit calme et isolé, prenez bien conscience de vos appuis: vos cuisses sur la chaise, ou vos pieds sur le sol</a:t>
            </a:r>
            <a:r>
              <a:rPr kumimoji="0" lang="fr-FR" sz="2400" b="0" i="0" u="none" strike="noStrike" kern="1200" cap="none" spc="0" normalizeH="0" baseline="0" noProof="0" dirty="0">
                <a:ln>
                  <a:noFill/>
                </a:ln>
                <a:solidFill>
                  <a:schemeClr val="tx1"/>
                </a:solidFill>
                <a:effectLst/>
                <a:uLnTx/>
                <a:uFillTx/>
                <a:latin typeface="Arial" pitchFamily="34" charset="0"/>
                <a:cs typeface="Arial" pitchFamily="34" charset="0"/>
              </a:rPr>
              <a:t>. </a:t>
            </a:r>
          </a:p>
          <a:p>
            <a:pPr marL="397763" marR="0" lvl="0" indent="-397763" algn="just" defTabSz="508254" rtl="0" eaLnBrk="1" fontAlgn="auto" latinLnBrk="0" hangingPunct="1">
              <a:lnSpc>
                <a:spcPct val="100000"/>
              </a:lnSpc>
              <a:spcBef>
                <a:spcPts val="4100"/>
              </a:spcBef>
              <a:spcAft>
                <a:spcPts val="0"/>
              </a:spcAft>
              <a:buClrTx/>
              <a:buSzTx/>
              <a:buFont typeface="Wingdings" panose="05000000000000000000" pitchFamily="2" charset="2"/>
              <a:buChar char="v"/>
              <a:tabLst/>
              <a:defRPr sz="3100"/>
            </a:pPr>
            <a:r>
              <a:rPr kumimoji="0" lang="fr-FR" sz="2400" b="0" i="0" u="none" strike="noStrike" kern="1200" cap="none" spc="0" normalizeH="0" baseline="0" noProof="0" dirty="0">
                <a:ln>
                  <a:noFill/>
                </a:ln>
                <a:effectLst/>
                <a:uLnTx/>
                <a:uFillTx/>
                <a:latin typeface="Arial" pitchFamily="34" charset="0"/>
                <a:cs typeface="Arial" pitchFamily="34" charset="0"/>
              </a:rPr>
              <a:t>Fermez les yeux , écoutez votre respiration.</a:t>
            </a:r>
          </a:p>
          <a:p>
            <a:pPr marL="397763" marR="0" lvl="0" indent="-397763" algn="just" defTabSz="508254" rtl="0" eaLnBrk="1" fontAlgn="auto" latinLnBrk="0" hangingPunct="1">
              <a:lnSpc>
                <a:spcPct val="100000"/>
              </a:lnSpc>
              <a:spcBef>
                <a:spcPts val="4100"/>
              </a:spcBef>
              <a:spcAft>
                <a:spcPts val="0"/>
              </a:spcAft>
              <a:buClrTx/>
              <a:buSzTx/>
              <a:buFont typeface="Wingdings" panose="05000000000000000000" pitchFamily="2" charset="2"/>
              <a:buChar char="v"/>
              <a:tabLst/>
              <a:defRPr sz="3100"/>
            </a:pPr>
            <a:r>
              <a:rPr kumimoji="0" lang="fr-FR" sz="2400" b="0" i="0" u="none" strike="noStrike" kern="1200" cap="none" spc="0" normalizeH="0" baseline="0" noProof="0" dirty="0">
                <a:ln>
                  <a:noFill/>
                </a:ln>
                <a:effectLst/>
                <a:uLnTx/>
                <a:uFillTx/>
                <a:latin typeface="Arial" pitchFamily="34" charset="0"/>
                <a:cs typeface="Arial" pitchFamily="34" charset="0"/>
              </a:rPr>
              <a:t> Imaginez ensuite que vous êtes sous la douche et qu’ une eau chaude vous aide à relaxer tous vos muscles, de haut en bas, depuis votre crâne et jusqu' ‘à  vos pieds.</a:t>
            </a:r>
          </a:p>
          <a:p>
            <a:pPr marL="397764" marR="0" lvl="1" algn="just" defTabSz="508254" rtl="0" eaLnBrk="1" fontAlgn="auto" latinLnBrk="0" hangingPunct="1">
              <a:lnSpc>
                <a:spcPct val="100000"/>
              </a:lnSpc>
              <a:spcBef>
                <a:spcPts val="4100"/>
              </a:spcBef>
              <a:spcAft>
                <a:spcPts val="0"/>
              </a:spcAft>
              <a:buClrTx/>
              <a:buSzTx/>
              <a:tabLst/>
              <a:defRPr sz="3100"/>
            </a:pPr>
            <a:r>
              <a:rPr kumimoji="0" lang="fr-FR" sz="2400" b="0" i="0" u="none" strike="noStrike" kern="1200" cap="none" spc="0" normalizeH="0" baseline="0" noProof="0" dirty="0">
                <a:ln>
                  <a:noFill/>
                </a:ln>
                <a:solidFill>
                  <a:schemeClr val="tx1"/>
                </a:solidFill>
                <a:effectLst/>
                <a:uLnTx/>
                <a:uFillTx/>
                <a:latin typeface="Arial" pitchFamily="34" charset="0"/>
                <a:cs typeface="Arial" pitchFamily="34" charset="0"/>
              </a:rPr>
              <a:t>Prenez votre temps pour apprécier toutes les sensations de cette douche imaginaire, profitez de la détente qu’elle vous apporte.</a:t>
            </a:r>
          </a:p>
          <a:p>
            <a:endParaRPr lang="fr-FR" dirty="0"/>
          </a:p>
        </p:txBody>
      </p:sp>
    </p:spTree>
    <p:extLst>
      <p:ext uri="{BB962C8B-B14F-4D97-AF65-F5344CB8AC3E}">
        <p14:creationId xmlns:p14="http://schemas.microsoft.com/office/powerpoint/2010/main" val="372349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0C0B6-AB9B-7676-8F00-9095A204C501}"/>
              </a:ext>
            </a:extLst>
          </p:cNvPr>
          <p:cNvSpPr>
            <a:spLocks noGrp="1"/>
          </p:cNvSpPr>
          <p:nvPr>
            <p:ph type="title"/>
          </p:nvPr>
        </p:nvSpPr>
        <p:spPr>
          <a:xfrm>
            <a:off x="609600" y="398128"/>
            <a:ext cx="10972800" cy="879130"/>
          </a:xfrm>
        </p:spPr>
        <p:txBody>
          <a:bodyPr/>
          <a:lstStyle/>
          <a:p>
            <a:pPr algn="ctr"/>
            <a:r>
              <a:rPr lang="fr-FR" dirty="0">
                <a:solidFill>
                  <a:schemeClr val="accent4">
                    <a:lumMod val="60000"/>
                    <a:lumOff val="40000"/>
                  </a:schemeClr>
                </a:solidFill>
                <a:latin typeface="Arial" panose="020B0604020202020204" pitchFamily="34" charset="0"/>
                <a:cs typeface="Arial" panose="020B0604020202020204" pitchFamily="34" charset="0"/>
              </a:rPr>
              <a:t>EXCERCICE 2 : LE CONTACT</a:t>
            </a:r>
          </a:p>
        </p:txBody>
      </p:sp>
      <p:sp>
        <p:nvSpPr>
          <p:cNvPr id="3" name="Espace réservé du contenu 2">
            <a:extLst>
              <a:ext uri="{FF2B5EF4-FFF2-40B4-BE49-F238E27FC236}">
                <a16:creationId xmlns:a16="http://schemas.microsoft.com/office/drawing/2014/main" id="{5E4A8041-B151-8973-8E1C-55C732C5C923}"/>
              </a:ext>
            </a:extLst>
          </p:cNvPr>
          <p:cNvSpPr>
            <a:spLocks noGrp="1"/>
          </p:cNvSpPr>
          <p:nvPr>
            <p:ph idx="1"/>
          </p:nvPr>
        </p:nvSpPr>
        <p:spPr>
          <a:xfrm>
            <a:off x="609600" y="1594392"/>
            <a:ext cx="10972800" cy="5014226"/>
          </a:xfrm>
        </p:spPr>
        <p:txBody>
          <a:bodyPr>
            <a:normAutofit/>
          </a:bodyPr>
          <a:lstStyle/>
          <a:p>
            <a:pPr marL="434340" marR="0" lvl="0" indent="-434340" algn="just" defTabSz="554990" rtl="0" eaLnBrk="1" fontAlgn="auto" latinLnBrk="0" hangingPunct="1">
              <a:lnSpc>
                <a:spcPct val="100000"/>
              </a:lnSpc>
              <a:spcBef>
                <a:spcPts val="4500"/>
              </a:spcBef>
              <a:spcAft>
                <a:spcPts val="0"/>
              </a:spcAft>
              <a:buClrTx/>
              <a:buSzTx/>
              <a:buFont typeface="Arial" pitchFamily="34" charset="0"/>
              <a:buBlip>
                <a:blip r:embed="rId2"/>
              </a:buBlip>
              <a:tabLst/>
              <a:defRPr sz="3400">
                <a:solidFill>
                  <a:srgbClr val="FF40FF"/>
                </a:solidFill>
              </a:defRPr>
            </a:pPr>
            <a:r>
              <a:rPr kumimoji="0" lang="fr-FR" sz="2600" b="1" i="1" u="none" strike="noStrike" kern="1200" cap="none" spc="0" normalizeH="0" baseline="0" noProof="0" dirty="0">
                <a:ln>
                  <a:noFill/>
                </a:ln>
                <a:solidFill>
                  <a:schemeClr val="accent3">
                    <a:lumMod val="75000"/>
                  </a:schemeClr>
                </a:solidFill>
                <a:effectLst/>
                <a:uLnTx/>
                <a:uFillTx/>
                <a:latin typeface="Arial" pitchFamily="34" charset="0"/>
                <a:cs typeface="Arial" pitchFamily="34" charset="0"/>
              </a:rPr>
              <a:t> VOUS POUVEZ PRATIQUEZ CET EXERCICE DANS N’IMPORTE QUELLE POSITION</a:t>
            </a:r>
          </a:p>
          <a:p>
            <a:pPr marL="434340" marR="0" lvl="0" indent="-434340" algn="just" defTabSz="554990" rtl="0" eaLnBrk="1" fontAlgn="auto" latinLnBrk="0" hangingPunct="1">
              <a:lnSpc>
                <a:spcPct val="100000"/>
              </a:lnSpc>
              <a:spcBef>
                <a:spcPts val="4500"/>
              </a:spcBef>
              <a:spcAft>
                <a:spcPts val="0"/>
              </a:spcAft>
              <a:buClrTx/>
              <a:buSzTx/>
              <a:buFont typeface="Wingdings" panose="05000000000000000000" pitchFamily="2" charset="2"/>
              <a:buChar char="v"/>
              <a:tabLst/>
              <a:defRPr sz="3400">
                <a:solidFill>
                  <a:srgbClr val="2B6C95"/>
                </a:solidFill>
              </a:defRPr>
            </a:pPr>
            <a:r>
              <a:rPr kumimoji="0" lang="fr-FR" sz="2200" i="0" u="none" strike="noStrike" kern="1200" cap="none" spc="0" normalizeH="0" baseline="0" noProof="0" dirty="0">
                <a:ln>
                  <a:noFill/>
                </a:ln>
                <a:solidFill>
                  <a:schemeClr val="tx1">
                    <a:lumMod val="95000"/>
                    <a:lumOff val="5000"/>
                  </a:schemeClr>
                </a:solidFill>
                <a:effectLst/>
                <a:uLnTx/>
                <a:uFillTx/>
                <a:latin typeface="Arial" pitchFamily="34" charset="0"/>
                <a:cs typeface="Arial" pitchFamily="34" charset="0"/>
              </a:rPr>
              <a:t>Prenons un exemple</a:t>
            </a:r>
            <a:r>
              <a:rPr kumimoji="0" lang="fr-FR" sz="2200" b="1" i="0" u="none" strike="noStrike" kern="1200" cap="none" spc="0" normalizeH="0" baseline="0" noProof="0" dirty="0">
                <a:ln>
                  <a:noFill/>
                </a:ln>
                <a:solidFill>
                  <a:schemeClr val="tx1">
                    <a:lumMod val="95000"/>
                    <a:lumOff val="5000"/>
                  </a:schemeClr>
                </a:solidFill>
                <a:effectLst/>
                <a:uLnTx/>
                <a:uFillTx/>
                <a:latin typeface="Arial" pitchFamily="34" charset="0"/>
                <a:cs typeface="Arial" pitchFamily="34" charset="0"/>
              </a:rPr>
              <a:t>: </a:t>
            </a:r>
            <a:r>
              <a:rPr kumimoji="0" lang="fr-FR" sz="2200" b="0" i="0" u="none" strike="noStrike" kern="1200" cap="none" spc="0" normalizeH="0" baseline="0" noProof="0" dirty="0">
                <a:ln>
                  <a:noFill/>
                </a:ln>
                <a:solidFill>
                  <a:schemeClr val="tx1">
                    <a:lumMod val="95000"/>
                    <a:lumOff val="5000"/>
                  </a:schemeClr>
                </a:solidFill>
                <a:effectLst/>
                <a:uLnTx/>
                <a:uFillTx/>
                <a:latin typeface="Arial" pitchFamily="34" charset="0"/>
                <a:cs typeface="Arial" pitchFamily="34" charset="0"/>
              </a:rPr>
              <a:t>assis à votre bureau, vous venez de recevoir un coup de fil qui vous angoisse ou vous stresse.</a:t>
            </a:r>
          </a:p>
          <a:p>
            <a:pPr marL="434340" marR="0" lvl="0" indent="-434340" algn="just" defTabSz="554990" rtl="0" eaLnBrk="1" fontAlgn="auto" latinLnBrk="0" hangingPunct="1">
              <a:lnSpc>
                <a:spcPct val="100000"/>
              </a:lnSpc>
              <a:spcBef>
                <a:spcPts val="4500"/>
              </a:spcBef>
              <a:spcAft>
                <a:spcPts val="0"/>
              </a:spcAft>
              <a:buClrTx/>
              <a:buSzTx/>
              <a:buFont typeface="Wingdings" panose="05000000000000000000" pitchFamily="2" charset="2"/>
              <a:buChar char="v"/>
              <a:tabLst/>
              <a:defRPr sz="3400">
                <a:solidFill>
                  <a:srgbClr val="2B6C95"/>
                </a:solidFill>
              </a:defRPr>
            </a:pPr>
            <a:r>
              <a:rPr kumimoji="0" lang="fr-FR" sz="2200" b="0" i="0" u="none" strike="noStrike" kern="1200" cap="none" spc="0" normalizeH="0" baseline="0" noProof="0" dirty="0">
                <a:ln>
                  <a:noFill/>
                </a:ln>
                <a:solidFill>
                  <a:schemeClr val="tx1">
                    <a:lumMod val="95000"/>
                    <a:lumOff val="5000"/>
                  </a:schemeClr>
                </a:solidFill>
                <a:effectLst/>
                <a:uLnTx/>
                <a:uFillTx/>
                <a:latin typeface="Arial" pitchFamily="34" charset="0"/>
                <a:cs typeface="Arial" pitchFamily="34" charset="0"/>
              </a:rPr>
              <a:t>Prenez quelques minutes pour vous concentrer sur tout ce qui touche votre corps. Le contact de vos fesses sur la chaise , de vos mains sur le bureau , de l</a:t>
            </a:r>
            <a:r>
              <a:rPr lang="fr-FR" sz="2200" dirty="0">
                <a:solidFill>
                  <a:schemeClr val="tx1">
                    <a:lumMod val="95000"/>
                    <a:lumOff val="5000"/>
                  </a:schemeClr>
                </a:solidFill>
                <a:latin typeface="Arial" pitchFamily="34" charset="0"/>
                <a:cs typeface="Arial" pitchFamily="34" charset="0"/>
              </a:rPr>
              <a:t>’</a:t>
            </a:r>
            <a:r>
              <a:rPr kumimoji="0" lang="fr-FR" sz="2200" b="0" i="0" u="none" strike="noStrike" kern="1200" cap="none" spc="0" normalizeH="0" baseline="0" noProof="0" dirty="0">
                <a:ln>
                  <a:noFill/>
                </a:ln>
                <a:solidFill>
                  <a:schemeClr val="tx1">
                    <a:lumMod val="95000"/>
                    <a:lumOff val="5000"/>
                  </a:schemeClr>
                </a:solidFill>
                <a:effectLst/>
                <a:uLnTx/>
                <a:uFillTx/>
                <a:latin typeface="Arial" pitchFamily="34" charset="0"/>
                <a:cs typeface="Arial" pitchFamily="34" charset="0"/>
              </a:rPr>
              <a:t>air sur les parties de votre corps qui ne sont pas couvertes , du tissu de vos vêtements, de vos cheveux sur votre crâne, etc.</a:t>
            </a:r>
            <a:endParaRPr lang="fr-FR" sz="2200" dirty="0"/>
          </a:p>
        </p:txBody>
      </p:sp>
    </p:spTree>
    <p:extLst>
      <p:ext uri="{BB962C8B-B14F-4D97-AF65-F5344CB8AC3E}">
        <p14:creationId xmlns:p14="http://schemas.microsoft.com/office/powerpoint/2010/main" val="39129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D8595-5FE0-C4F2-5F43-4EA6CA75BAB1}"/>
              </a:ext>
            </a:extLst>
          </p:cNvPr>
          <p:cNvSpPr>
            <a:spLocks noGrp="1"/>
          </p:cNvSpPr>
          <p:nvPr>
            <p:ph type="title"/>
          </p:nvPr>
        </p:nvSpPr>
        <p:spPr>
          <a:xfrm>
            <a:off x="609600" y="557784"/>
            <a:ext cx="10972800" cy="938507"/>
          </a:xfrm>
          <a:solidFill>
            <a:schemeClr val="accent4">
              <a:lumMod val="20000"/>
              <a:lumOff val="80000"/>
            </a:schemeClr>
          </a:solidFill>
        </p:spPr>
        <p:txBody>
          <a:bodyPr/>
          <a:lstStyle/>
          <a:p>
            <a:pPr algn="ctr"/>
            <a:r>
              <a:rPr lang="fr-FR" dirty="0"/>
              <a:t>Sommaire</a:t>
            </a:r>
          </a:p>
        </p:txBody>
      </p:sp>
      <p:sp>
        <p:nvSpPr>
          <p:cNvPr id="3" name="Espace réservé du contenu 2">
            <a:extLst>
              <a:ext uri="{FF2B5EF4-FFF2-40B4-BE49-F238E27FC236}">
                <a16:creationId xmlns:a16="http://schemas.microsoft.com/office/drawing/2014/main" id="{55B888D4-2ADA-B38B-F928-EC8B01344E48}"/>
              </a:ext>
            </a:extLst>
          </p:cNvPr>
          <p:cNvSpPr>
            <a:spLocks noGrp="1"/>
          </p:cNvSpPr>
          <p:nvPr>
            <p:ph idx="1"/>
          </p:nvPr>
        </p:nvSpPr>
        <p:spPr>
          <a:xfrm>
            <a:off x="609600" y="2106204"/>
            <a:ext cx="5708073" cy="4036534"/>
          </a:xfrm>
        </p:spPr>
        <p:txBody>
          <a:bodyPr/>
          <a:lstStyle/>
          <a:p>
            <a:pPr algn="just"/>
            <a:r>
              <a:rPr lang="fr-FR" b="1" dirty="0">
                <a:latin typeface="Arial" pitchFamily="34" charset="0"/>
                <a:cs typeface="Arial" pitchFamily="34" charset="0"/>
              </a:rPr>
              <a:t>1. </a:t>
            </a:r>
            <a:r>
              <a:rPr lang="fr-FR" sz="2000" b="1" dirty="0">
                <a:latin typeface="Arial" pitchFamily="34" charset="0"/>
                <a:cs typeface="Arial" pitchFamily="34" charset="0"/>
              </a:rPr>
              <a:t>Définition du STRESS</a:t>
            </a:r>
          </a:p>
          <a:p>
            <a:pPr marL="457200" indent="-457200" algn="just">
              <a:buFont typeface="+mj-lt"/>
              <a:buAutoNum type="alphaUcPeriod"/>
            </a:pPr>
            <a:r>
              <a:rPr lang="fr-FR" sz="2000" dirty="0">
                <a:latin typeface="Arial" pitchFamily="34" charset="0"/>
                <a:cs typeface="Arial" pitchFamily="34" charset="0"/>
              </a:rPr>
              <a:t>Evaluer sa connaissance du stress</a:t>
            </a:r>
          </a:p>
          <a:p>
            <a:pPr marL="457200" indent="-457200" algn="just">
              <a:buFont typeface="+mj-lt"/>
              <a:buAutoNum type="alphaUcPeriod"/>
            </a:pPr>
            <a:r>
              <a:rPr lang="fr-FR" sz="2000" dirty="0">
                <a:latin typeface="Arial" pitchFamily="34" charset="0"/>
                <a:cs typeface="Arial" pitchFamily="34" charset="0"/>
              </a:rPr>
              <a:t>Types de stress </a:t>
            </a:r>
          </a:p>
          <a:p>
            <a:pPr algn="just"/>
            <a:r>
              <a:rPr lang="fr-FR" sz="2000" b="1" dirty="0">
                <a:latin typeface="Arial" panose="020B0604020202020204" pitchFamily="34" charset="0"/>
                <a:cs typeface="Arial" panose="020B0604020202020204" pitchFamily="34" charset="0"/>
              </a:rPr>
              <a:t>2. Identifier les stresseurs et les symptômes</a:t>
            </a:r>
          </a:p>
          <a:p>
            <a:pPr marL="457200" indent="-457200" algn="just">
              <a:buFont typeface="+mj-lt"/>
              <a:buAutoNum type="alphaUcPeriod"/>
            </a:pPr>
            <a:r>
              <a:rPr lang="fr-FR" sz="2000" dirty="0">
                <a:latin typeface="Arial" panose="020B0604020202020204" pitchFamily="34" charset="0"/>
                <a:cs typeface="Arial" panose="020B0604020202020204" pitchFamily="34" charset="0"/>
              </a:rPr>
              <a:t>Qu’est-ce qu’un stresseurs ?</a:t>
            </a:r>
            <a:endParaRPr lang="fr-FR" sz="2800" dirty="0">
              <a:latin typeface="Arial" panose="020B0604020202020204" pitchFamily="34" charset="0"/>
              <a:cs typeface="Arial" panose="020B0604020202020204" pitchFamily="34" charset="0"/>
            </a:endParaRPr>
          </a:p>
          <a:p>
            <a:pPr marL="457200" indent="-457200" algn="just">
              <a:buFont typeface="+mj-lt"/>
              <a:buAutoNum type="alphaUcPeriod"/>
            </a:pPr>
            <a:r>
              <a:rPr lang="fr-FR" sz="2000" dirty="0">
                <a:latin typeface="Arial" panose="020B0604020202020204" pitchFamily="34" charset="0"/>
                <a:cs typeface="Arial" panose="020B0604020202020204" pitchFamily="34" charset="0"/>
              </a:rPr>
              <a:t>Les symptômes</a:t>
            </a:r>
          </a:p>
          <a:p>
            <a:pPr marL="457200" indent="-457200" algn="just">
              <a:buFont typeface="+mj-lt"/>
              <a:buAutoNum type="alphaUcPeriod"/>
            </a:pPr>
            <a:r>
              <a:rPr lang="fr-FR" sz="2000" dirty="0">
                <a:latin typeface="Arial" panose="020B0604020202020204" pitchFamily="34" charset="0"/>
                <a:cs typeface="Arial" panose="020B0604020202020204" pitchFamily="34" charset="0"/>
              </a:rPr>
              <a:t>Les signaux révélateurs</a:t>
            </a:r>
          </a:p>
          <a:p>
            <a:pPr marL="457200" indent="-457200" algn="just">
              <a:buFont typeface="+mj-lt"/>
              <a:buAutoNum type="alphaUcPeriod"/>
            </a:pPr>
            <a:endParaRPr lang="fr-FR" sz="2000"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pPr marL="457200" indent="-457200">
              <a:buFont typeface="+mj-lt"/>
              <a:buAutoNum type="alphaUcPeriod"/>
            </a:pPr>
            <a:endParaRPr lang="fr-FR" sz="2000" dirty="0">
              <a:latin typeface="Arial" pitchFamily="34" charset="0"/>
              <a:cs typeface="Arial" pitchFamily="34" charset="0"/>
            </a:endParaRPr>
          </a:p>
          <a:p>
            <a:endParaRPr lang="fr-FR" sz="2000" dirty="0">
              <a:latin typeface="Arial" pitchFamily="34" charset="0"/>
              <a:cs typeface="Arial" pitchFamily="34" charset="0"/>
            </a:endParaRPr>
          </a:p>
          <a:p>
            <a:endParaRPr lang="fr-FR" dirty="0"/>
          </a:p>
        </p:txBody>
      </p:sp>
      <p:sp>
        <p:nvSpPr>
          <p:cNvPr id="4" name="ZoneTexte 3">
            <a:extLst>
              <a:ext uri="{FF2B5EF4-FFF2-40B4-BE49-F238E27FC236}">
                <a16:creationId xmlns:a16="http://schemas.microsoft.com/office/drawing/2014/main" id="{14825EDA-44C4-1053-427D-1A7A6DB6B9BB}"/>
              </a:ext>
            </a:extLst>
          </p:cNvPr>
          <p:cNvSpPr txBox="1"/>
          <p:nvPr/>
        </p:nvSpPr>
        <p:spPr>
          <a:xfrm>
            <a:off x="6317674" y="1981200"/>
            <a:ext cx="5555672" cy="3139321"/>
          </a:xfrm>
          <a:prstGeom prst="rect">
            <a:avLst/>
          </a:prstGeom>
          <a:noFill/>
        </p:spPr>
        <p:txBody>
          <a:bodyPr wrap="square" rtlCol="0">
            <a:spAutoFit/>
          </a:bodyPr>
          <a:lstStyle/>
          <a:p>
            <a:pPr algn="just">
              <a:lnSpc>
                <a:spcPct val="150000"/>
              </a:lnSpc>
            </a:pPr>
            <a:r>
              <a:rPr lang="fr-FR" sz="1800" b="1" dirty="0">
                <a:latin typeface="Arial" panose="020B0604020202020204" pitchFamily="34" charset="0"/>
                <a:cs typeface="Arial" panose="020B0604020202020204" pitchFamily="34" charset="0"/>
              </a:rPr>
              <a:t>3. </a:t>
            </a:r>
            <a:r>
              <a:rPr lang="fr-FR" sz="2000" b="1" dirty="0">
                <a:latin typeface="Arial" panose="020B0604020202020204" pitchFamily="34" charset="0"/>
                <a:cs typeface="Arial" panose="020B0604020202020204" pitchFamily="34" charset="0"/>
              </a:rPr>
              <a:t>Exercices pour se détendre:</a:t>
            </a:r>
          </a:p>
          <a:p>
            <a:pPr algn="just">
              <a:lnSpc>
                <a:spcPct val="150000"/>
              </a:lnSpc>
            </a:pPr>
            <a:r>
              <a:rPr lang="fr-FR" sz="2000" b="1" dirty="0">
                <a:latin typeface="Arial" panose="020B0604020202020204" pitchFamily="34" charset="0"/>
                <a:cs typeface="Arial" panose="020B0604020202020204" pitchFamily="34" charset="0"/>
              </a:rPr>
              <a:t> le scan corporel</a:t>
            </a:r>
          </a:p>
          <a:p>
            <a:pPr marL="342900" indent="-342900" algn="just">
              <a:lnSpc>
                <a:spcPct val="150000"/>
              </a:lnSpc>
              <a:buClr>
                <a:schemeClr val="accent5">
                  <a:lumMod val="75000"/>
                </a:schemeClr>
              </a:buClr>
              <a:buFont typeface="+mj-lt"/>
              <a:buAutoNum type="alphaUcPeriod"/>
            </a:pPr>
            <a:r>
              <a:rPr lang="fr-FR" sz="2000" dirty="0">
                <a:latin typeface="Arial" panose="020B0604020202020204" pitchFamily="34" charset="0"/>
                <a:cs typeface="Arial" panose="020B0604020202020204" pitchFamily="34" charset="0"/>
              </a:rPr>
              <a:t>Exercice 1: la douche</a:t>
            </a:r>
          </a:p>
          <a:p>
            <a:pPr marL="342900" indent="-342900" algn="just">
              <a:lnSpc>
                <a:spcPct val="150000"/>
              </a:lnSpc>
              <a:buClr>
                <a:schemeClr val="accent5">
                  <a:lumMod val="75000"/>
                </a:schemeClr>
              </a:buClr>
              <a:buFont typeface="+mj-lt"/>
              <a:buAutoNum type="alphaUcPeriod"/>
            </a:pPr>
            <a:r>
              <a:rPr lang="fr-FR" sz="2000" dirty="0">
                <a:latin typeface="Arial" panose="020B0604020202020204" pitchFamily="34" charset="0"/>
                <a:cs typeface="Arial" panose="020B0604020202020204" pitchFamily="34" charset="0"/>
              </a:rPr>
              <a:t>Exercice 2: l’arbre</a:t>
            </a:r>
          </a:p>
          <a:p>
            <a:pPr marL="342900" indent="-342900" algn="just">
              <a:lnSpc>
                <a:spcPct val="150000"/>
              </a:lnSpc>
              <a:buClr>
                <a:schemeClr val="accent5">
                  <a:lumMod val="75000"/>
                </a:schemeClr>
              </a:buClr>
              <a:buFont typeface="+mj-lt"/>
              <a:buAutoNum type="alphaUcPeriod"/>
            </a:pPr>
            <a:r>
              <a:rPr lang="fr-FR" sz="2000" dirty="0">
                <a:latin typeface="Arial" panose="020B0604020202020204" pitchFamily="34" charset="0"/>
                <a:cs typeface="Arial" panose="020B0604020202020204" pitchFamily="34" charset="0"/>
              </a:rPr>
              <a:t>Exercice 3: le contact </a:t>
            </a:r>
          </a:p>
          <a:p>
            <a:pPr marL="342900" indent="-342900" algn="just">
              <a:lnSpc>
                <a:spcPct val="150000"/>
              </a:lnSpc>
              <a:buClr>
                <a:schemeClr val="accent5">
                  <a:lumMod val="75000"/>
                </a:schemeClr>
              </a:buClr>
              <a:buFont typeface="+mj-lt"/>
              <a:buAutoNum type="alphaUcPeriod"/>
            </a:pPr>
            <a:r>
              <a:rPr lang="fr-FR" sz="2000" dirty="0">
                <a:latin typeface="Arial" panose="020B0604020202020204" pitchFamily="34" charset="0"/>
                <a:cs typeface="Arial" panose="020B0604020202020204" pitchFamily="34" charset="0"/>
              </a:rPr>
              <a:t>Exercice 4: la Coordination cardiaque  </a:t>
            </a:r>
          </a:p>
          <a:p>
            <a:endParaRPr lang="fr-FR" dirty="0"/>
          </a:p>
        </p:txBody>
      </p:sp>
    </p:spTree>
    <p:extLst>
      <p:ext uri="{BB962C8B-B14F-4D97-AF65-F5344CB8AC3E}">
        <p14:creationId xmlns:p14="http://schemas.microsoft.com/office/powerpoint/2010/main" val="343202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FE065-674B-AAF6-85AF-8F599012168A}"/>
              </a:ext>
            </a:extLst>
          </p:cNvPr>
          <p:cNvSpPr>
            <a:spLocks noGrp="1"/>
          </p:cNvSpPr>
          <p:nvPr>
            <p:ph type="title"/>
          </p:nvPr>
        </p:nvSpPr>
        <p:spPr>
          <a:xfrm>
            <a:off x="609600" y="557784"/>
            <a:ext cx="10972800" cy="1354143"/>
          </a:xfrm>
        </p:spPr>
        <p:txBody>
          <a:bodyPr>
            <a:normAutofit fontScale="90000"/>
          </a:bodyPr>
          <a:lstStyle/>
          <a:p>
            <a:pPr algn="ctr"/>
            <a:r>
              <a:rPr lang="fr-FR" dirty="0">
                <a:solidFill>
                  <a:schemeClr val="accent4">
                    <a:lumMod val="60000"/>
                    <a:lumOff val="40000"/>
                  </a:schemeClr>
                </a:solidFill>
              </a:rPr>
              <a:t>EXERCICES 3 : COHÉRENCE CARDIAQUE</a:t>
            </a:r>
            <a:br>
              <a:rPr lang="fr-FR" b="1" i="0" u="none" strike="noStrike" dirty="0">
                <a:solidFill>
                  <a:srgbClr val="000000"/>
                </a:solidFill>
                <a:effectLst/>
                <a:latin typeface="RNSCamelia-Bold"/>
              </a:rPr>
            </a:br>
            <a:r>
              <a:rPr lang="fr-FR" dirty="0">
                <a:solidFill>
                  <a:schemeClr val="accent4">
                    <a:lumMod val="60000"/>
                    <a:lumOff val="40000"/>
                  </a:schemeClr>
                </a:solidFill>
              </a:rPr>
              <a:t>  </a:t>
            </a:r>
          </a:p>
        </p:txBody>
      </p:sp>
      <p:sp>
        <p:nvSpPr>
          <p:cNvPr id="3" name="Espace réservé du contenu 2">
            <a:extLst>
              <a:ext uri="{FF2B5EF4-FFF2-40B4-BE49-F238E27FC236}">
                <a16:creationId xmlns:a16="http://schemas.microsoft.com/office/drawing/2014/main" id="{1BE38BE7-1E7D-B9D5-51DB-208FB868C106}"/>
              </a:ext>
            </a:extLst>
          </p:cNvPr>
          <p:cNvSpPr>
            <a:spLocks noGrp="1"/>
          </p:cNvSpPr>
          <p:nvPr>
            <p:ph idx="1"/>
          </p:nvPr>
        </p:nvSpPr>
        <p:spPr>
          <a:xfrm>
            <a:off x="609600" y="1593273"/>
            <a:ext cx="10972800" cy="5070763"/>
          </a:xfrm>
        </p:spPr>
        <p:txBody>
          <a:bodyPr/>
          <a:lstStyle/>
          <a:p>
            <a:r>
              <a:rPr lang="fr-FR" sz="2400" b="0" i="0" dirty="0">
                <a:solidFill>
                  <a:schemeClr val="accent3">
                    <a:lumMod val="75000"/>
                  </a:schemeClr>
                </a:solidFill>
                <a:effectLst/>
                <a:latin typeface="Arial" panose="020B0604020202020204" pitchFamily="34" charset="0"/>
                <a:cs typeface="Arial" panose="020B0604020202020204" pitchFamily="34" charset="0"/>
              </a:rPr>
              <a:t>La cohérence cardiaque est une méthode de relaxation efficace en quelques minutes seulement.</a:t>
            </a:r>
          </a:p>
          <a:p>
            <a:r>
              <a:rPr lang="fr-FR" dirty="0">
                <a:latin typeface="Arial" panose="020B0604020202020204" pitchFamily="34" charset="0"/>
                <a:cs typeface="Arial" panose="020B0604020202020204" pitchFamily="34" charset="0"/>
              </a:rPr>
              <a:t>On se met dans un endroit calme et on se recentre sur sa respiration. On compte dans sa tête cinq secondes sur l’inspiration et on expire cinq secondes sur l’expiration.</a:t>
            </a:r>
          </a:p>
          <a:p>
            <a:endParaRPr lang="fr-FR" dirty="0">
              <a:latin typeface="Arial" panose="020B0604020202020204" pitchFamily="34" charset="0"/>
              <a:cs typeface="Arial" panose="020B0604020202020204" pitchFamily="34" charset="0"/>
            </a:endParaRPr>
          </a:p>
          <a:p>
            <a:pPr marL="342900" indent="-342900">
              <a:buClrTx/>
              <a:buFont typeface="Wingdings" panose="05000000000000000000" pitchFamily="2" charset="2"/>
              <a:buChar char="v"/>
            </a:pPr>
            <a:r>
              <a:rPr lang="fr-FR" b="1" i="0" u="none" strike="noStrike" dirty="0">
                <a:effectLst/>
                <a:latin typeface="Arial" panose="020B0604020202020204" pitchFamily="34" charset="0"/>
                <a:cs typeface="Arial" panose="020B0604020202020204" pitchFamily="34" charset="0"/>
              </a:rPr>
              <a:t>Sur l’inspiration</a:t>
            </a:r>
            <a:r>
              <a:rPr lang="fr-FR" b="0" i="0" dirty="0">
                <a:effectLst/>
                <a:latin typeface="Arial" panose="020B0604020202020204" pitchFamily="34" charset="0"/>
                <a:cs typeface="Arial" panose="020B0604020202020204" pitchFamily="34" charset="0"/>
              </a:rPr>
              <a:t>, on imagine des bulles d’air pur qui viennent des montagnes qui oxygènent </a:t>
            </a:r>
            <a:r>
              <a:rPr lang="fr-FR" dirty="0">
                <a:latin typeface="Arial" panose="020B0604020202020204" pitchFamily="34" charset="0"/>
                <a:cs typeface="Arial" panose="020B0604020202020204" pitchFamily="34" charset="0"/>
              </a:rPr>
              <a:t>votre</a:t>
            </a:r>
            <a:r>
              <a:rPr lang="fr-FR" b="0" i="0" dirty="0">
                <a:effectLst/>
                <a:latin typeface="Arial" panose="020B0604020202020204" pitchFamily="34" charset="0"/>
                <a:cs typeface="Arial" panose="020B0604020202020204" pitchFamily="34" charset="0"/>
              </a:rPr>
              <a:t> cœur et par extension l’organisme</a:t>
            </a:r>
          </a:p>
          <a:p>
            <a:pPr>
              <a:buClrTx/>
            </a:pPr>
            <a:endParaRPr lang="fr-FR" b="0" i="0" dirty="0">
              <a:effectLst/>
              <a:latin typeface="Arial" panose="020B0604020202020204" pitchFamily="34" charset="0"/>
              <a:cs typeface="Arial" panose="020B0604020202020204" pitchFamily="34" charset="0"/>
            </a:endParaRPr>
          </a:p>
          <a:p>
            <a:pPr marL="342900" indent="-342900">
              <a:buClrTx/>
              <a:buFont typeface="Wingdings" panose="05000000000000000000" pitchFamily="2" charset="2"/>
              <a:buChar char="v"/>
            </a:pPr>
            <a:r>
              <a:rPr lang="fr-FR" b="1" dirty="0">
                <a:latin typeface="Arial" panose="020B0604020202020204" pitchFamily="34" charset="0"/>
                <a:cs typeface="Arial" panose="020B0604020202020204" pitchFamily="34" charset="0"/>
              </a:rPr>
              <a:t>A l’expiration, </a:t>
            </a:r>
            <a:r>
              <a:rPr lang="fr-FR" dirty="0">
                <a:latin typeface="Arial" panose="020B0604020202020204" pitchFamily="34" charset="0"/>
                <a:cs typeface="Arial" panose="020B0604020202020204" pitchFamily="34" charset="0"/>
              </a:rPr>
              <a:t>on imagine que le cœur est recouvert d’une poussière noire comme une suie qui correspond au stress de la journée et aux émotions négatives engrangées. On souffle sur son cœur, ce qui va le nettoyer de toute cette pollution émotionnelle comme sous l’effet d’un karcher</a:t>
            </a:r>
          </a:p>
        </p:txBody>
      </p:sp>
    </p:spTree>
    <p:extLst>
      <p:ext uri="{BB962C8B-B14F-4D97-AF65-F5344CB8AC3E}">
        <p14:creationId xmlns:p14="http://schemas.microsoft.com/office/powerpoint/2010/main" val="4540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re 1">
            <a:extLst>
              <a:ext uri="{FF2B5EF4-FFF2-40B4-BE49-F238E27FC236}">
                <a16:creationId xmlns:a16="http://schemas.microsoft.com/office/drawing/2014/main" id="{AB5103CA-B2DD-E25A-EE69-85A7BF78269A}"/>
              </a:ext>
            </a:extLst>
          </p:cNvPr>
          <p:cNvSpPr>
            <a:spLocks noGrp="1"/>
          </p:cNvSpPr>
          <p:nvPr>
            <p:ph type="ctrTitle"/>
          </p:nvPr>
        </p:nvSpPr>
        <p:spPr>
          <a:xfrm>
            <a:off x="6297494" y="552782"/>
            <a:ext cx="5369169" cy="1619611"/>
          </a:xfrm>
        </p:spPr>
        <p:txBody>
          <a:bodyPr vert="horz" lIns="91440" tIns="45720" rIns="91440" bIns="45720" rtlCol="0" anchor="b">
            <a:normAutofit/>
          </a:bodyPr>
          <a:lstStyle/>
          <a:p>
            <a:r>
              <a:rPr lang="fr-FR" sz="4100" kern="1200" dirty="0">
                <a:solidFill>
                  <a:schemeClr val="tx1"/>
                </a:solidFill>
                <a:latin typeface="+mj-lt"/>
                <a:ea typeface="+mj-ea"/>
                <a:cs typeface="+mj-cs"/>
              </a:rPr>
              <a:t>Profil psychologique des stressés</a:t>
            </a:r>
          </a:p>
        </p:txBody>
      </p:sp>
      <p:pic>
        <p:nvPicPr>
          <p:cNvPr id="6" name="Picture 4" descr="Art 3D d’une personne">
            <a:extLst>
              <a:ext uri="{FF2B5EF4-FFF2-40B4-BE49-F238E27FC236}">
                <a16:creationId xmlns:a16="http://schemas.microsoft.com/office/drawing/2014/main" id="{0925D7A4-F601-38FF-A80F-D6D7CD0180A1}"/>
              </a:ext>
            </a:extLst>
          </p:cNvPr>
          <p:cNvPicPr>
            <a:picLocks noChangeAspect="1"/>
          </p:cNvPicPr>
          <p:nvPr/>
        </p:nvPicPr>
        <p:blipFill rotWithShape="1">
          <a:blip r:embed="rId2"/>
          <a:srcRect r="15025"/>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3" name="Sous-titre 2">
            <a:extLst>
              <a:ext uri="{FF2B5EF4-FFF2-40B4-BE49-F238E27FC236}">
                <a16:creationId xmlns:a16="http://schemas.microsoft.com/office/drawing/2014/main" id="{6D0C6B8C-A27E-0189-C4D7-2DCF63C11432}"/>
              </a:ext>
            </a:extLst>
          </p:cNvPr>
          <p:cNvSpPr>
            <a:spLocks noGrp="1"/>
          </p:cNvSpPr>
          <p:nvPr>
            <p:ph type="subTitle" idx="1"/>
          </p:nvPr>
        </p:nvSpPr>
        <p:spPr>
          <a:xfrm>
            <a:off x="6298092" y="2391995"/>
            <a:ext cx="5355276" cy="3174788"/>
          </a:xfrm>
        </p:spPr>
        <p:txBody>
          <a:bodyPr vert="horz" lIns="91440" tIns="45720" rIns="91440" bIns="45720" rtlCol="0" anchor="t">
            <a:normAutofit/>
          </a:bodyPr>
          <a:lstStyle/>
          <a:p>
            <a:pPr>
              <a:lnSpc>
                <a:spcPct val="100000"/>
              </a:lnSpc>
            </a:pPr>
            <a:r>
              <a:rPr lang="fr-FR" sz="1900" dirty="0"/>
              <a:t>Chaque personne étant différente, la réaction au stress va prendre des formes variées selon ce que les spécialistes appellent «  les profils psychologiques au stress » .</a:t>
            </a:r>
          </a:p>
          <a:p>
            <a:pPr>
              <a:lnSpc>
                <a:spcPct val="100000"/>
              </a:lnSpc>
            </a:pPr>
            <a:endParaRPr lang="fr-FR" sz="1900" dirty="0"/>
          </a:p>
          <a:p>
            <a:pPr>
              <a:lnSpc>
                <a:spcPct val="100000"/>
              </a:lnSpc>
            </a:pPr>
            <a:r>
              <a:rPr lang="fr-FR" sz="1900" b="1" dirty="0"/>
              <a:t>En fonction du mode du mode de réaction au stress, on distingue trois types de personnalité : </a:t>
            </a:r>
          </a:p>
          <a:p>
            <a:pPr>
              <a:lnSpc>
                <a:spcPct val="100000"/>
              </a:lnSpc>
            </a:pPr>
            <a:r>
              <a:rPr lang="fr-FR" sz="1900" b="1" dirty="0"/>
              <a:t>les types A, B et C </a:t>
            </a:r>
          </a:p>
        </p:txBody>
      </p:sp>
    </p:spTree>
    <p:extLst>
      <p:ext uri="{BB962C8B-B14F-4D97-AF65-F5344CB8AC3E}">
        <p14:creationId xmlns:p14="http://schemas.microsoft.com/office/powerpoint/2010/main" val="2113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380B7A-5B85-4642-8878-2089DEF2C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848D562A-EF99-44C6-AA29-9D3E42177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2299" y="-1"/>
            <a:ext cx="5726653" cy="6858000"/>
          </a:xfrm>
          <a:custGeom>
            <a:avLst/>
            <a:gdLst>
              <a:gd name="connsiteX0" fmla="*/ 615190 w 5726653"/>
              <a:gd name="connsiteY0" fmla="*/ 3536635 h 6858000"/>
              <a:gd name="connsiteX1" fmla="*/ 1124778 w 5726653"/>
              <a:gd name="connsiteY1" fmla="*/ 4046223 h 6858000"/>
              <a:gd name="connsiteX2" fmla="*/ 615190 w 5726653"/>
              <a:gd name="connsiteY2" fmla="*/ 4555811 h 6858000"/>
              <a:gd name="connsiteX3" fmla="*/ 105602 w 5726653"/>
              <a:gd name="connsiteY3" fmla="*/ 4046223 h 6858000"/>
              <a:gd name="connsiteX4" fmla="*/ 615190 w 5726653"/>
              <a:gd name="connsiteY4" fmla="*/ 3536635 h 6858000"/>
              <a:gd name="connsiteX5" fmla="*/ 1497780 w 5726653"/>
              <a:gd name="connsiteY5" fmla="*/ 0 h 6858000"/>
              <a:gd name="connsiteX6" fmla="*/ 5164844 w 5726653"/>
              <a:gd name="connsiteY6" fmla="*/ 0 h 6858000"/>
              <a:gd name="connsiteX7" fmla="*/ 5726653 w 5726653"/>
              <a:gd name="connsiteY7" fmla="*/ 0 h 6858000"/>
              <a:gd name="connsiteX8" fmla="*/ 5726653 w 5726653"/>
              <a:gd name="connsiteY8" fmla="*/ 6858000 h 6858000"/>
              <a:gd name="connsiteX9" fmla="*/ 311757 w 5726653"/>
              <a:gd name="connsiteY9" fmla="*/ 6858000 h 6858000"/>
              <a:gd name="connsiteX10" fmla="*/ 314130 w 5726653"/>
              <a:gd name="connsiteY10" fmla="*/ 6707670 h 6858000"/>
              <a:gd name="connsiteX11" fmla="*/ 599702 w 5726653"/>
              <a:gd name="connsiteY11" fmla="*/ 5670858 h 6858000"/>
              <a:gd name="connsiteX12" fmla="*/ 1211433 w 5726653"/>
              <a:gd name="connsiteY12" fmla="*/ 4641255 h 6858000"/>
              <a:gd name="connsiteX13" fmla="*/ 1053041 w 5726653"/>
              <a:gd name="connsiteY13" fmla="*/ 3164269 h 6858000"/>
              <a:gd name="connsiteX14" fmla="*/ 607048 w 5726653"/>
              <a:gd name="connsiteY14" fmla="*/ 2589405 h 6858000"/>
              <a:gd name="connsiteX15" fmla="*/ 1054915 w 5726653"/>
              <a:gd name="connsiteY15" fmla="*/ 1068099 h 6858000"/>
              <a:gd name="connsiteX16" fmla="*/ 1502877 w 5726653"/>
              <a:gd name="connsiteY16" fmla="*/ 419995 h 6858000"/>
              <a:gd name="connsiteX17" fmla="*/ 1505904 w 5726653"/>
              <a:gd name="connsiteY17" fmla="*/ 184996 h 6858000"/>
              <a:gd name="connsiteX18" fmla="*/ 14543 w 5726653"/>
              <a:gd name="connsiteY18" fmla="*/ 0 h 6858000"/>
              <a:gd name="connsiteX19" fmla="*/ 879351 w 5726653"/>
              <a:gd name="connsiteY19" fmla="*/ 0 h 6858000"/>
              <a:gd name="connsiteX20" fmla="*/ 892053 w 5726653"/>
              <a:gd name="connsiteY20" fmla="*/ 78052 h 6858000"/>
              <a:gd name="connsiteX21" fmla="*/ 561940 w 5726653"/>
              <a:gd name="connsiteY21" fmla="*/ 535443 h 6858000"/>
              <a:gd name="connsiteX22" fmla="*/ 15319 w 5726653"/>
              <a:gd name="connsiteY22" fmla="*/ 219852 h 6858000"/>
              <a:gd name="connsiteX23" fmla="*/ 4234 w 5726653"/>
              <a:gd name="connsiteY23"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6653"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5164844" y="0"/>
                </a:lnTo>
                <a:lnTo>
                  <a:pt x="5726653" y="0"/>
                </a:lnTo>
                <a:lnTo>
                  <a:pt x="5726653"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A408D147-A2D5-37BC-B3FF-E4B81F8EB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301" y="1430238"/>
            <a:ext cx="3956501" cy="3956501"/>
          </a:xfrm>
          <a:prstGeom prst="rect">
            <a:avLst/>
          </a:prstGeom>
        </p:spPr>
      </p:pic>
      <p:graphicFrame>
        <p:nvGraphicFramePr>
          <p:cNvPr id="5" name="Espace réservé du contenu 2">
            <a:extLst>
              <a:ext uri="{FF2B5EF4-FFF2-40B4-BE49-F238E27FC236}">
                <a16:creationId xmlns:a16="http://schemas.microsoft.com/office/drawing/2014/main" id="{64E9F575-AD05-D4E2-27D8-EA63021AC9FA}"/>
              </a:ext>
            </a:extLst>
          </p:cNvPr>
          <p:cNvGraphicFramePr>
            <a:graphicFrameLocks noGrp="1"/>
          </p:cNvGraphicFramePr>
          <p:nvPr>
            <p:ph idx="1"/>
            <p:extLst>
              <p:ext uri="{D42A27DB-BD31-4B8C-83A1-F6EECF244321}">
                <p14:modId xmlns:p14="http://schemas.microsoft.com/office/powerpoint/2010/main" val="591699924"/>
              </p:ext>
            </p:extLst>
          </p:nvPr>
        </p:nvGraphicFramePr>
        <p:xfrm>
          <a:off x="610197" y="2356598"/>
          <a:ext cx="6277163" cy="3790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420DC151-35DF-9D8E-777F-B94B25E760EC}"/>
              </a:ext>
            </a:extLst>
          </p:cNvPr>
          <p:cNvSpPr>
            <a:spLocks noGrp="1"/>
          </p:cNvSpPr>
          <p:nvPr>
            <p:ph type="title"/>
          </p:nvPr>
        </p:nvSpPr>
        <p:spPr>
          <a:xfrm>
            <a:off x="609600" y="517386"/>
            <a:ext cx="9843083" cy="1582784"/>
          </a:xfrm>
        </p:spPr>
        <p:txBody>
          <a:bodyPr>
            <a:normAutofit/>
          </a:bodyPr>
          <a:lstStyle/>
          <a:p>
            <a:pPr>
              <a:lnSpc>
                <a:spcPct val="90000"/>
              </a:lnSpc>
            </a:pPr>
            <a:r>
              <a:rPr lang="fr-FR" sz="3200" b="1" dirty="0">
                <a:latin typeface="Arial" pitchFamily="34" charset="0"/>
                <a:cs typeface="Arial" pitchFamily="34" charset="0"/>
              </a:rPr>
              <a:t>Le type A : L’extraverti , le sanguin</a:t>
            </a:r>
            <a:br>
              <a:rPr lang="fr-FR" sz="3400" b="1" u="sng" dirty="0">
                <a:latin typeface="Arial" pitchFamily="34" charset="0"/>
                <a:cs typeface="Arial" pitchFamily="34" charset="0"/>
              </a:rPr>
            </a:br>
            <a:endParaRPr lang="fr-FR" sz="3400" dirty="0"/>
          </a:p>
        </p:txBody>
      </p:sp>
    </p:spTree>
    <p:extLst>
      <p:ext uri="{BB962C8B-B14F-4D97-AF65-F5344CB8AC3E}">
        <p14:creationId xmlns:p14="http://schemas.microsoft.com/office/powerpoint/2010/main" val="247675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94CCE7A-BF63-4F34-A790-506292F49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F066AA63-76B1-4DA5-BDFB-DB2FD4E00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4776" y="211090"/>
            <a:ext cx="5544176" cy="6646910"/>
          </a:xfrm>
          <a:custGeom>
            <a:avLst/>
            <a:gdLst>
              <a:gd name="connsiteX0" fmla="*/ 4779974 w 5544176"/>
              <a:gd name="connsiteY0" fmla="*/ 685250 h 6646910"/>
              <a:gd name="connsiteX1" fmla="*/ 5309474 w 5544176"/>
              <a:gd name="connsiteY1" fmla="*/ 1126951 h 6646910"/>
              <a:gd name="connsiteX2" fmla="*/ 5001910 w 5544176"/>
              <a:gd name="connsiteY2" fmla="*/ 1690856 h 6646910"/>
              <a:gd name="connsiteX3" fmla="*/ 4306656 w 5544176"/>
              <a:gd name="connsiteY3" fmla="*/ 1273177 h 6646910"/>
              <a:gd name="connsiteX4" fmla="*/ 4621504 w 5544176"/>
              <a:gd name="connsiteY4" fmla="*/ 721515 h 6646910"/>
              <a:gd name="connsiteX5" fmla="*/ 4779974 w 5544176"/>
              <a:gd name="connsiteY5" fmla="*/ 685250 h 6646910"/>
              <a:gd name="connsiteX6" fmla="*/ 2760003 w 5544176"/>
              <a:gd name="connsiteY6" fmla="*/ 352577 h 6646910"/>
              <a:gd name="connsiteX7" fmla="*/ 2990385 w 5544176"/>
              <a:gd name="connsiteY7" fmla="*/ 544679 h 6646910"/>
              <a:gd name="connsiteX8" fmla="*/ 2856557 w 5544176"/>
              <a:gd name="connsiteY8" fmla="*/ 790095 h 6646910"/>
              <a:gd name="connsiteX9" fmla="*/ 2554030 w 5544176"/>
              <a:gd name="connsiteY9" fmla="*/ 608299 h 6646910"/>
              <a:gd name="connsiteX10" fmla="*/ 2691113 w 5544176"/>
              <a:gd name="connsiteY10" fmla="*/ 368075 h 6646910"/>
              <a:gd name="connsiteX11" fmla="*/ 2760003 w 5544176"/>
              <a:gd name="connsiteY11" fmla="*/ 352577 h 6646910"/>
              <a:gd name="connsiteX12" fmla="*/ 3630 w 5544176"/>
              <a:gd name="connsiteY12" fmla="*/ 28121 h 6646910"/>
              <a:gd name="connsiteX13" fmla="*/ 151871 w 5544176"/>
              <a:gd name="connsiteY13" fmla="*/ 38891 h 6646910"/>
              <a:gd name="connsiteX14" fmla="*/ 1031555 w 5544176"/>
              <a:gd name="connsiteY14" fmla="*/ 832871 h 6646910"/>
              <a:gd name="connsiteX15" fmla="*/ 1096338 w 5544176"/>
              <a:gd name="connsiteY15" fmla="*/ 964607 h 6646910"/>
              <a:gd name="connsiteX16" fmla="*/ 1409481 w 5544176"/>
              <a:gd name="connsiteY16" fmla="*/ 1265738 h 6646910"/>
              <a:gd name="connsiteX17" fmla="*/ 2318612 w 5544176"/>
              <a:gd name="connsiteY17" fmla="*/ 859062 h 6646910"/>
              <a:gd name="connsiteX18" fmla="*/ 2675615 w 5544176"/>
              <a:gd name="connsiteY18" fmla="*/ 1267985 h 6646910"/>
              <a:gd name="connsiteX19" fmla="*/ 2952957 w 5544176"/>
              <a:gd name="connsiteY19" fmla="*/ 1297896 h 6646910"/>
              <a:gd name="connsiteX20" fmla="*/ 3058268 w 5544176"/>
              <a:gd name="connsiteY20" fmla="*/ 1155778 h 6646910"/>
              <a:gd name="connsiteX21" fmla="*/ 3306706 w 5544176"/>
              <a:gd name="connsiteY21" fmla="*/ 310500 h 6646910"/>
              <a:gd name="connsiteX22" fmla="*/ 3735234 w 5544176"/>
              <a:gd name="connsiteY22" fmla="*/ 107395 h 6646910"/>
              <a:gd name="connsiteX23" fmla="*/ 3828224 w 5544176"/>
              <a:gd name="connsiteY23" fmla="*/ 117624 h 6646910"/>
              <a:gd name="connsiteX24" fmla="*/ 4231180 w 5544176"/>
              <a:gd name="connsiteY24" fmla="*/ 592260 h 6646910"/>
              <a:gd name="connsiteX25" fmla="*/ 3873092 w 5544176"/>
              <a:gd name="connsiteY25" fmla="*/ 1299370 h 6646910"/>
              <a:gd name="connsiteX26" fmla="*/ 4050935 w 5544176"/>
              <a:gd name="connsiteY26" fmla="*/ 1948439 h 6646910"/>
              <a:gd name="connsiteX27" fmla="*/ 5211525 w 5544176"/>
              <a:gd name="connsiteY27" fmla="*/ 2027402 h 6646910"/>
              <a:gd name="connsiteX28" fmla="*/ 5541097 w 5544176"/>
              <a:gd name="connsiteY28" fmla="*/ 2700958 h 6646910"/>
              <a:gd name="connsiteX29" fmla="*/ 5094823 w 5544176"/>
              <a:gd name="connsiteY29" fmla="*/ 3471378 h 6646910"/>
              <a:gd name="connsiteX30" fmla="*/ 5505528 w 5544176"/>
              <a:gd name="connsiteY30" fmla="*/ 4272564 h 6646910"/>
              <a:gd name="connsiteX31" fmla="*/ 5281423 w 5544176"/>
              <a:gd name="connsiteY31" fmla="*/ 4965183 h 6646910"/>
              <a:gd name="connsiteX32" fmla="*/ 4675749 w 5544176"/>
              <a:gd name="connsiteY32" fmla="*/ 5385343 h 6646910"/>
              <a:gd name="connsiteX33" fmla="*/ 4508838 w 5544176"/>
              <a:gd name="connsiteY33" fmla="*/ 6598516 h 6646910"/>
              <a:gd name="connsiteX34" fmla="*/ 4472787 w 5544176"/>
              <a:gd name="connsiteY34" fmla="*/ 6646910 h 6646910"/>
              <a:gd name="connsiteX35" fmla="*/ 3367517 w 5544176"/>
              <a:gd name="connsiteY35" fmla="*/ 6646910 h 6646910"/>
              <a:gd name="connsiteX36" fmla="*/ 2998981 w 5544176"/>
              <a:gd name="connsiteY36" fmla="*/ 6646910 h 6646910"/>
              <a:gd name="connsiteX37" fmla="*/ 2648733 w 5544176"/>
              <a:gd name="connsiteY37" fmla="*/ 6646910 h 6646910"/>
              <a:gd name="connsiteX38" fmla="*/ 0 w 5544176"/>
              <a:gd name="connsiteY38" fmla="*/ 6646910 h 6646910"/>
              <a:gd name="connsiteX39" fmla="*/ 0 w 5544176"/>
              <a:gd name="connsiteY39" fmla="*/ 28222 h 6646910"/>
              <a:gd name="connsiteX40" fmla="*/ 1509522 w 5544176"/>
              <a:gd name="connsiteY40" fmla="*/ 767 h 6646910"/>
              <a:gd name="connsiteX41" fmla="*/ 1986017 w 5544176"/>
              <a:gd name="connsiteY41" fmla="*/ 398066 h 6646910"/>
              <a:gd name="connsiteX42" fmla="*/ 1709217 w 5544176"/>
              <a:gd name="connsiteY42" fmla="*/ 905558 h 6646910"/>
              <a:gd name="connsiteX43" fmla="*/ 1083551 w 5544176"/>
              <a:gd name="connsiteY43" fmla="*/ 529879 h 6646910"/>
              <a:gd name="connsiteX44" fmla="*/ 1366937 w 5544176"/>
              <a:gd name="connsiteY44" fmla="*/ 33390 h 6646910"/>
              <a:gd name="connsiteX45" fmla="*/ 1509522 w 5544176"/>
              <a:gd name="connsiteY45" fmla="*/ 767 h 66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44176" h="6646910">
                <a:moveTo>
                  <a:pt x="4779974" y="685250"/>
                </a:moveTo>
                <a:cubicBezTo>
                  <a:pt x="5032054" y="670215"/>
                  <a:pt x="5267008" y="852320"/>
                  <a:pt x="5309474" y="1126951"/>
                </a:cubicBezTo>
                <a:cubicBezTo>
                  <a:pt x="5346050" y="1363456"/>
                  <a:pt x="5216949" y="1600813"/>
                  <a:pt x="5001910" y="1690856"/>
                </a:cubicBezTo>
                <a:cubicBezTo>
                  <a:pt x="4692098" y="1820733"/>
                  <a:pt x="4350283" y="1615922"/>
                  <a:pt x="4306656" y="1273177"/>
                </a:cubicBezTo>
                <a:cubicBezTo>
                  <a:pt x="4276590" y="1039231"/>
                  <a:pt x="4408479" y="807918"/>
                  <a:pt x="4621504" y="721515"/>
                </a:cubicBezTo>
                <a:cubicBezTo>
                  <a:pt x="4671997" y="700903"/>
                  <a:pt x="4725528" y="688659"/>
                  <a:pt x="4779974" y="685250"/>
                </a:cubicBezTo>
                <a:close/>
                <a:moveTo>
                  <a:pt x="2760003" y="352577"/>
                </a:moveTo>
                <a:cubicBezTo>
                  <a:pt x="2869653" y="345991"/>
                  <a:pt x="2971942" y="425187"/>
                  <a:pt x="2990385" y="544679"/>
                </a:cubicBezTo>
                <a:cubicBezTo>
                  <a:pt x="3006348" y="647665"/>
                  <a:pt x="2950167" y="750884"/>
                  <a:pt x="2856557" y="790095"/>
                </a:cubicBezTo>
                <a:cubicBezTo>
                  <a:pt x="2721799" y="846585"/>
                  <a:pt x="2573171" y="757470"/>
                  <a:pt x="2554030" y="608299"/>
                </a:cubicBezTo>
                <a:cubicBezTo>
                  <a:pt x="2540934" y="506165"/>
                  <a:pt x="2598123" y="405659"/>
                  <a:pt x="2691113" y="368075"/>
                </a:cubicBezTo>
                <a:cubicBezTo>
                  <a:pt x="2713089" y="359242"/>
                  <a:pt x="2736352" y="353973"/>
                  <a:pt x="2760003" y="352577"/>
                </a:cubicBezTo>
                <a:close/>
                <a:moveTo>
                  <a:pt x="3630" y="28121"/>
                </a:moveTo>
                <a:cubicBezTo>
                  <a:pt x="53278" y="26959"/>
                  <a:pt x="102920" y="30524"/>
                  <a:pt x="151871" y="38891"/>
                </a:cubicBezTo>
                <a:cubicBezTo>
                  <a:pt x="865103" y="112200"/>
                  <a:pt x="964292" y="593344"/>
                  <a:pt x="1031555" y="832871"/>
                </a:cubicBezTo>
                <a:cubicBezTo>
                  <a:pt x="1053330" y="878203"/>
                  <a:pt x="1074563" y="922528"/>
                  <a:pt x="1096338" y="964607"/>
                </a:cubicBezTo>
                <a:cubicBezTo>
                  <a:pt x="1174682" y="1115560"/>
                  <a:pt x="1260852" y="1237377"/>
                  <a:pt x="1409481" y="1265738"/>
                </a:cubicBezTo>
                <a:cubicBezTo>
                  <a:pt x="1767492" y="1334008"/>
                  <a:pt x="1973154" y="762896"/>
                  <a:pt x="2318612" y="859062"/>
                </a:cubicBezTo>
                <a:cubicBezTo>
                  <a:pt x="2496300" y="908501"/>
                  <a:pt x="2583943" y="1098510"/>
                  <a:pt x="2675615" y="1267985"/>
                </a:cubicBezTo>
                <a:cubicBezTo>
                  <a:pt x="2731099" y="1370507"/>
                  <a:pt x="2875466" y="1386005"/>
                  <a:pt x="2952957" y="1297896"/>
                </a:cubicBezTo>
                <a:cubicBezTo>
                  <a:pt x="2992292" y="1253804"/>
                  <a:pt x="3027543" y="1206225"/>
                  <a:pt x="3058268" y="1155778"/>
                </a:cubicBezTo>
                <a:cubicBezTo>
                  <a:pt x="3256027" y="815280"/>
                  <a:pt x="3063848" y="537317"/>
                  <a:pt x="3306706" y="310500"/>
                </a:cubicBezTo>
                <a:cubicBezTo>
                  <a:pt x="3358006" y="262378"/>
                  <a:pt x="3524148" y="107395"/>
                  <a:pt x="3735234" y="107395"/>
                </a:cubicBezTo>
                <a:cubicBezTo>
                  <a:pt x="3766510" y="107395"/>
                  <a:pt x="3797693" y="110804"/>
                  <a:pt x="3828224" y="117624"/>
                </a:cubicBezTo>
                <a:cubicBezTo>
                  <a:pt x="4046595" y="166056"/>
                  <a:pt x="4222967" y="384349"/>
                  <a:pt x="4231180" y="592260"/>
                </a:cubicBezTo>
                <a:cubicBezTo>
                  <a:pt x="4242339" y="872003"/>
                  <a:pt x="3941207" y="932136"/>
                  <a:pt x="3873092" y="1299370"/>
                </a:cubicBezTo>
                <a:cubicBezTo>
                  <a:pt x="3837368" y="1492245"/>
                  <a:pt x="3867280" y="1798492"/>
                  <a:pt x="4050935" y="1948439"/>
                </a:cubicBezTo>
                <a:cubicBezTo>
                  <a:pt x="4358421" y="2199435"/>
                  <a:pt x="4810507" y="1777182"/>
                  <a:pt x="5211525" y="2027402"/>
                </a:cubicBezTo>
                <a:cubicBezTo>
                  <a:pt x="5429122" y="2163013"/>
                  <a:pt x="5566824" y="2456164"/>
                  <a:pt x="5541097" y="2700958"/>
                </a:cubicBezTo>
                <a:cubicBezTo>
                  <a:pt x="5501654" y="3076251"/>
                  <a:pt x="5098698" y="3142194"/>
                  <a:pt x="5094823" y="3471378"/>
                </a:cubicBezTo>
                <a:cubicBezTo>
                  <a:pt x="5091415" y="3745236"/>
                  <a:pt x="5419668" y="3893242"/>
                  <a:pt x="5505528" y="4272564"/>
                </a:cubicBezTo>
                <a:cubicBezTo>
                  <a:pt x="5569691" y="4556184"/>
                  <a:pt x="5439041" y="4752005"/>
                  <a:pt x="5281423" y="4965183"/>
                </a:cubicBezTo>
                <a:cubicBezTo>
                  <a:pt x="5068244" y="5253608"/>
                  <a:pt x="4866301" y="5146281"/>
                  <a:pt x="4675749" y="5385343"/>
                </a:cubicBezTo>
                <a:cubicBezTo>
                  <a:pt x="4370191" y="5769070"/>
                  <a:pt x="4714176" y="6260683"/>
                  <a:pt x="4508838" y="6598516"/>
                </a:cubicBezTo>
                <a:lnTo>
                  <a:pt x="4472787" y="6646910"/>
                </a:lnTo>
                <a:lnTo>
                  <a:pt x="3367517" y="6646910"/>
                </a:lnTo>
                <a:lnTo>
                  <a:pt x="2998981" y="6646910"/>
                </a:lnTo>
                <a:lnTo>
                  <a:pt x="2648733" y="6646910"/>
                </a:lnTo>
                <a:lnTo>
                  <a:pt x="0" y="6646910"/>
                </a:lnTo>
                <a:lnTo>
                  <a:pt x="0" y="28222"/>
                </a:lnTo>
                <a:close/>
                <a:moveTo>
                  <a:pt x="1509522" y="767"/>
                </a:moveTo>
                <a:cubicBezTo>
                  <a:pt x="1736339" y="-12639"/>
                  <a:pt x="1947814" y="150946"/>
                  <a:pt x="1986017" y="398066"/>
                </a:cubicBezTo>
                <a:cubicBezTo>
                  <a:pt x="2019183" y="611090"/>
                  <a:pt x="1902946" y="824502"/>
                  <a:pt x="1709217" y="905558"/>
                </a:cubicBezTo>
                <a:cubicBezTo>
                  <a:pt x="1430403" y="1021795"/>
                  <a:pt x="1123149" y="837830"/>
                  <a:pt x="1083551" y="529879"/>
                </a:cubicBezTo>
                <a:cubicBezTo>
                  <a:pt x="1056506" y="319025"/>
                  <a:pt x="1175223" y="110882"/>
                  <a:pt x="1366937" y="33390"/>
                </a:cubicBezTo>
                <a:cubicBezTo>
                  <a:pt x="1412379" y="14871"/>
                  <a:pt x="1460539" y="3866"/>
                  <a:pt x="1509522" y="7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DE3DBE9-FC35-1BF2-C5F7-8E4E155D0E2C}"/>
              </a:ext>
            </a:extLst>
          </p:cNvPr>
          <p:cNvSpPr>
            <a:spLocks noGrp="1"/>
          </p:cNvSpPr>
          <p:nvPr>
            <p:ph type="title"/>
          </p:nvPr>
        </p:nvSpPr>
        <p:spPr>
          <a:xfrm>
            <a:off x="609600" y="517386"/>
            <a:ext cx="10866539" cy="1570986"/>
          </a:xfrm>
        </p:spPr>
        <p:txBody>
          <a:bodyPr>
            <a:normAutofit/>
          </a:bodyPr>
          <a:lstStyle/>
          <a:p>
            <a:pPr>
              <a:lnSpc>
                <a:spcPct val="90000"/>
              </a:lnSpc>
            </a:pPr>
            <a:r>
              <a:rPr lang="fr-FR" sz="3200" b="1" u="sng" dirty="0">
                <a:latin typeface="Arial" pitchFamily="34" charset="0"/>
                <a:cs typeface="Arial" pitchFamily="34" charset="0"/>
              </a:rPr>
              <a:t>Le type  B : Ambiverti, la force tranquille, l’ équilibre </a:t>
            </a:r>
            <a:br>
              <a:rPr lang="fr-FR" sz="3100" b="1" u="sng" dirty="0">
                <a:latin typeface="Arial" pitchFamily="34" charset="0"/>
                <a:cs typeface="Arial" pitchFamily="34" charset="0"/>
              </a:rPr>
            </a:br>
            <a:endParaRPr lang="fr-FR" sz="3100" dirty="0"/>
          </a:p>
        </p:txBody>
      </p:sp>
      <p:pic>
        <p:nvPicPr>
          <p:cNvPr id="4" name="Image 3" descr="Une image contenant dessin humoristique, art&#10;&#10;Description générée automatiquement">
            <a:extLst>
              <a:ext uri="{FF2B5EF4-FFF2-40B4-BE49-F238E27FC236}">
                <a16:creationId xmlns:a16="http://schemas.microsoft.com/office/drawing/2014/main" id="{B98F708A-7A06-27C3-F3B5-88F306620364}"/>
              </a:ext>
            </a:extLst>
          </p:cNvPr>
          <p:cNvPicPr>
            <a:picLocks noChangeAspect="1"/>
          </p:cNvPicPr>
          <p:nvPr/>
        </p:nvPicPr>
        <p:blipFill rotWithShape="1">
          <a:blip r:embed="rId2">
            <a:extLst>
              <a:ext uri="{28A0092B-C50C-407E-A947-70E740481C1C}">
                <a14:useLocalDpi xmlns:a14="http://schemas.microsoft.com/office/drawing/2010/main" val="0"/>
              </a:ext>
            </a:extLst>
          </a:blip>
          <a:srcRect l="5197" r="11534"/>
          <a:stretch/>
        </p:blipFill>
        <p:spPr>
          <a:xfrm>
            <a:off x="8202006" y="2088371"/>
            <a:ext cx="3440220" cy="4131453"/>
          </a:xfrm>
          <a:prstGeom prst="rect">
            <a:avLst/>
          </a:prstGeom>
        </p:spPr>
      </p:pic>
      <p:graphicFrame>
        <p:nvGraphicFramePr>
          <p:cNvPr id="6" name="Espace réservé du contenu 2">
            <a:extLst>
              <a:ext uri="{FF2B5EF4-FFF2-40B4-BE49-F238E27FC236}">
                <a16:creationId xmlns:a16="http://schemas.microsoft.com/office/drawing/2014/main" id="{E2667BD6-4DB0-532A-4041-9429456C3FAD}"/>
              </a:ext>
            </a:extLst>
          </p:cNvPr>
          <p:cNvGraphicFramePr>
            <a:graphicFrameLocks noGrp="1"/>
          </p:cNvGraphicFramePr>
          <p:nvPr>
            <p:ph idx="1"/>
            <p:extLst>
              <p:ext uri="{D42A27DB-BD31-4B8C-83A1-F6EECF244321}">
                <p14:modId xmlns:p14="http://schemas.microsoft.com/office/powerpoint/2010/main" val="1273450953"/>
              </p:ext>
            </p:extLst>
          </p:nvPr>
        </p:nvGraphicFramePr>
        <p:xfrm>
          <a:off x="549773" y="2356598"/>
          <a:ext cx="5691635" cy="3636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que 6" descr="Cailloux empilés avec un remplissage uni">
            <a:extLst>
              <a:ext uri="{FF2B5EF4-FFF2-40B4-BE49-F238E27FC236}">
                <a16:creationId xmlns:a16="http://schemas.microsoft.com/office/drawing/2014/main" id="{CE7A2DA7-CFEC-8183-F45D-93F99AD2C4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198" y="3156068"/>
            <a:ext cx="545864" cy="545864"/>
          </a:xfrm>
          <a:prstGeom prst="rect">
            <a:avLst/>
          </a:prstGeom>
        </p:spPr>
      </p:pic>
      <p:pic>
        <p:nvPicPr>
          <p:cNvPr id="9" name="Graphique 8" descr="Bonsai avec un remplissage uni">
            <a:extLst>
              <a:ext uri="{FF2B5EF4-FFF2-40B4-BE49-F238E27FC236}">
                <a16:creationId xmlns:a16="http://schemas.microsoft.com/office/drawing/2014/main" id="{ED210464-DA65-A1BB-EAF7-B3043509E8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32183" y="3156068"/>
            <a:ext cx="545864" cy="545864"/>
          </a:xfrm>
          <a:prstGeom prst="rect">
            <a:avLst/>
          </a:prstGeom>
        </p:spPr>
      </p:pic>
      <p:pic>
        <p:nvPicPr>
          <p:cNvPr id="11" name="Graphique 10" descr="Silhouette de Bouddha avec un remplissage uni">
            <a:extLst>
              <a:ext uri="{FF2B5EF4-FFF2-40B4-BE49-F238E27FC236}">
                <a16:creationId xmlns:a16="http://schemas.microsoft.com/office/drawing/2014/main" id="{D6953896-4A6B-05AF-C2BB-4CE12685A9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10000" y="3156068"/>
            <a:ext cx="545864" cy="545864"/>
          </a:xfrm>
          <a:prstGeom prst="rect">
            <a:avLst/>
          </a:prstGeom>
        </p:spPr>
      </p:pic>
      <p:pic>
        <p:nvPicPr>
          <p:cNvPr id="13" name="Graphique 12" descr="Venteux contour">
            <a:extLst>
              <a:ext uri="{FF2B5EF4-FFF2-40B4-BE49-F238E27FC236}">
                <a16:creationId xmlns:a16="http://schemas.microsoft.com/office/drawing/2014/main" id="{CC0F83D9-A06F-8331-90BE-975ABE9AF7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69894" y="3156068"/>
            <a:ext cx="545864" cy="545864"/>
          </a:xfrm>
          <a:prstGeom prst="rect">
            <a:avLst/>
          </a:prstGeom>
        </p:spPr>
      </p:pic>
    </p:spTree>
    <p:extLst>
      <p:ext uri="{BB962C8B-B14F-4D97-AF65-F5344CB8AC3E}">
        <p14:creationId xmlns:p14="http://schemas.microsoft.com/office/powerpoint/2010/main" val="387624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13B2A7-A44E-4940-9367-4788F2807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ADBF9A7D-DF04-4422-981B-76DFC7208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759370" y="0"/>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45493D7-BEF6-6EC6-EE96-C780B18F074B}"/>
              </a:ext>
            </a:extLst>
          </p:cNvPr>
          <p:cNvSpPr>
            <a:spLocks noGrp="1"/>
          </p:cNvSpPr>
          <p:nvPr>
            <p:ph type="title"/>
          </p:nvPr>
        </p:nvSpPr>
        <p:spPr>
          <a:xfrm>
            <a:off x="609600" y="557784"/>
            <a:ext cx="10972800" cy="1325563"/>
          </a:xfrm>
        </p:spPr>
        <p:txBody>
          <a:bodyPr>
            <a:normAutofit/>
          </a:bodyPr>
          <a:lstStyle/>
          <a:p>
            <a:pPr algn="ctr">
              <a:lnSpc>
                <a:spcPct val="90000"/>
              </a:lnSpc>
            </a:pPr>
            <a:r>
              <a:rPr lang="fr-FR" sz="3200" b="1" u="sng" dirty="0">
                <a:latin typeface="Arial" panose="020B0604020202020204" pitchFamily="34" charset="0"/>
                <a:cs typeface="Arial" panose="020B0604020202020204" pitchFamily="34" charset="0"/>
              </a:rPr>
              <a:t>Type C : L’introverti </a:t>
            </a:r>
            <a:br>
              <a:rPr lang="fr-FR" dirty="0"/>
            </a:br>
            <a:endParaRPr lang="fr-FR" dirty="0"/>
          </a:p>
        </p:txBody>
      </p:sp>
      <p:graphicFrame>
        <p:nvGraphicFramePr>
          <p:cNvPr id="5" name="Espace réservé du contenu 2">
            <a:extLst>
              <a:ext uri="{FF2B5EF4-FFF2-40B4-BE49-F238E27FC236}">
                <a16:creationId xmlns:a16="http://schemas.microsoft.com/office/drawing/2014/main" id="{6A624FB7-11B1-86DA-53F7-45644807EE6A}"/>
              </a:ext>
            </a:extLst>
          </p:cNvPr>
          <p:cNvGraphicFramePr>
            <a:graphicFrameLocks noGrp="1"/>
          </p:cNvGraphicFramePr>
          <p:nvPr>
            <p:ph idx="1"/>
            <p:extLst>
              <p:ext uri="{D42A27DB-BD31-4B8C-83A1-F6EECF244321}">
                <p14:modId xmlns:p14="http://schemas.microsoft.com/office/powerpoint/2010/main" val="2477416044"/>
              </p:ext>
            </p:extLst>
          </p:nvPr>
        </p:nvGraphicFramePr>
        <p:xfrm>
          <a:off x="609600" y="2106613"/>
          <a:ext cx="10972800" cy="403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Une image contenant dessin humoristique, émoticône, conception, souris&#10;&#10;Description générée automatiquement">
            <a:extLst>
              <a:ext uri="{FF2B5EF4-FFF2-40B4-BE49-F238E27FC236}">
                <a16:creationId xmlns:a16="http://schemas.microsoft.com/office/drawing/2014/main" id="{C5F75C34-8CAF-80BC-B93B-8DC50068F2C5}"/>
              </a:ext>
            </a:extLst>
          </p:cNvPr>
          <p:cNvPicPr>
            <a:picLocks noChangeAspect="1"/>
          </p:cNvPicPr>
          <p:nvPr/>
        </p:nvPicPr>
        <p:blipFill rotWithShape="1">
          <a:blip r:embed="rId7">
            <a:extLst>
              <a:ext uri="{28A0092B-C50C-407E-A947-70E740481C1C}">
                <a14:useLocalDpi xmlns:a14="http://schemas.microsoft.com/office/drawing/2010/main" val="0"/>
              </a:ext>
            </a:extLst>
          </a:blip>
          <a:srcRect b="12975"/>
          <a:stretch/>
        </p:blipFill>
        <p:spPr>
          <a:xfrm rot="231706">
            <a:off x="10316748" y="206570"/>
            <a:ext cx="1458941" cy="952235"/>
          </a:xfrm>
          <a:prstGeom prst="rect">
            <a:avLst/>
          </a:prstGeom>
        </p:spPr>
      </p:pic>
    </p:spTree>
    <p:extLst>
      <p:ext uri="{BB962C8B-B14F-4D97-AF65-F5344CB8AC3E}">
        <p14:creationId xmlns:p14="http://schemas.microsoft.com/office/powerpoint/2010/main" val="11584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DD4DA-9EB7-21AB-A295-798CE0246447}"/>
              </a:ext>
            </a:extLst>
          </p:cNvPr>
          <p:cNvSpPr>
            <a:spLocks noGrp="1"/>
          </p:cNvSpPr>
          <p:nvPr>
            <p:ph type="title"/>
          </p:nvPr>
        </p:nvSpPr>
        <p:spPr/>
        <p:txBody>
          <a:bodyPr/>
          <a:lstStyle/>
          <a:p>
            <a:pPr algn="ctr"/>
            <a:r>
              <a:rPr lang="fr-FR" dirty="0"/>
              <a:t>Ce qu’il faut retenir sur le Stress </a:t>
            </a:r>
          </a:p>
        </p:txBody>
      </p:sp>
      <p:sp>
        <p:nvSpPr>
          <p:cNvPr id="3" name="Espace réservé du contenu 2">
            <a:extLst>
              <a:ext uri="{FF2B5EF4-FFF2-40B4-BE49-F238E27FC236}">
                <a16:creationId xmlns:a16="http://schemas.microsoft.com/office/drawing/2014/main" id="{50BFC897-C157-7201-A19B-47095B83F528}"/>
              </a:ext>
            </a:extLst>
          </p:cNvPr>
          <p:cNvSpPr>
            <a:spLocks noGrp="1"/>
          </p:cNvSpPr>
          <p:nvPr>
            <p:ph idx="1"/>
          </p:nvPr>
        </p:nvSpPr>
        <p:spPr/>
        <p:txBody>
          <a:bodyPr/>
          <a:lstStyle/>
          <a:p>
            <a:pPr algn="just"/>
            <a:r>
              <a:rPr lang="fr-FR" b="0" i="0" dirty="0">
                <a:solidFill>
                  <a:srgbClr val="0D0D0D"/>
                </a:solidFill>
                <a:effectLst/>
                <a:latin typeface="Arial" panose="020B0604020202020204" pitchFamily="34" charset="0"/>
                <a:cs typeface="Arial" panose="020B0604020202020204" pitchFamily="34" charset="0"/>
              </a:rPr>
              <a:t>Le stress est une réaction physique et mentale de l'organisme face à une situation perçue comme menaçante ou difficile à gérer. Il existe deux types de stress : le bon stress (eustress), qui peut être motivant, et le mauvais stress (distress), qui peut être nocif pour la santé. Les facteurs de stress peuvent être externes ou internes, et le stress prolongé peut avoir des effets néfastes sur la santé physique et mentale. Pour gérer le stress, il est important d'adopter des techniques de relaxation, de pratiquer une activité physique régulière, de développer des stratégies de gestion du temps et de chercher du soutien social. La prévention du stress implique de prendre soin de son bien-être général et d'établir des limites personnelles. En comprenant ces aspects et en mettant en place des stratégies de gestion appropriées, il est possible de mieux faire face aux défis de la vie quotidienne et de promouvoir un meilleur équilibre mental et physique.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25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16C3AB-973D-A184-C0A5-ACAFEF8DF3AB}"/>
              </a:ext>
            </a:extLst>
          </p:cNvPr>
          <p:cNvSpPr>
            <a:spLocks noGrp="1"/>
          </p:cNvSpPr>
          <p:nvPr>
            <p:ph type="title"/>
          </p:nvPr>
        </p:nvSpPr>
        <p:spPr>
          <a:xfrm>
            <a:off x="609600" y="-433675"/>
            <a:ext cx="10972800" cy="1325563"/>
          </a:xfrm>
        </p:spPr>
        <p:txBody>
          <a:bodyPr/>
          <a:lstStyle/>
          <a:p>
            <a:r>
              <a:rPr lang="fr-FR" dirty="0"/>
              <a:t>Grille d’évaluation </a:t>
            </a:r>
          </a:p>
        </p:txBody>
      </p:sp>
      <p:graphicFrame>
        <p:nvGraphicFramePr>
          <p:cNvPr id="7" name="Espace réservé du contenu 6">
            <a:extLst>
              <a:ext uri="{FF2B5EF4-FFF2-40B4-BE49-F238E27FC236}">
                <a16:creationId xmlns:a16="http://schemas.microsoft.com/office/drawing/2014/main" id="{01BBB43B-9E18-A9A2-B3F0-C6FACB2AE7DC}"/>
              </a:ext>
            </a:extLst>
          </p:cNvPr>
          <p:cNvGraphicFramePr>
            <a:graphicFrameLocks noGrp="1"/>
          </p:cNvGraphicFramePr>
          <p:nvPr>
            <p:ph idx="1"/>
            <p:extLst>
              <p:ext uri="{D42A27DB-BD31-4B8C-83A1-F6EECF244321}">
                <p14:modId xmlns:p14="http://schemas.microsoft.com/office/powerpoint/2010/main" val="3364416617"/>
              </p:ext>
            </p:extLst>
          </p:nvPr>
        </p:nvGraphicFramePr>
        <p:xfrm>
          <a:off x="260060" y="957321"/>
          <a:ext cx="11162950" cy="3230880"/>
        </p:xfrm>
        <a:graphic>
          <a:graphicData uri="http://schemas.openxmlformats.org/drawingml/2006/table">
            <a:tbl>
              <a:tblPr firstRow="1" bandRow="1">
                <a:tableStyleId>{5C22544A-7EE6-4342-B048-85BDC9FD1C3A}</a:tableStyleId>
              </a:tblPr>
              <a:tblGrid>
                <a:gridCol w="4801393">
                  <a:extLst>
                    <a:ext uri="{9D8B030D-6E8A-4147-A177-3AD203B41FA5}">
                      <a16:colId xmlns:a16="http://schemas.microsoft.com/office/drawing/2014/main" val="3637825521"/>
                    </a:ext>
                  </a:extLst>
                </a:gridCol>
                <a:gridCol w="2210713">
                  <a:extLst>
                    <a:ext uri="{9D8B030D-6E8A-4147-A177-3AD203B41FA5}">
                      <a16:colId xmlns:a16="http://schemas.microsoft.com/office/drawing/2014/main" val="3156961368"/>
                    </a:ext>
                  </a:extLst>
                </a:gridCol>
                <a:gridCol w="2072544">
                  <a:extLst>
                    <a:ext uri="{9D8B030D-6E8A-4147-A177-3AD203B41FA5}">
                      <a16:colId xmlns:a16="http://schemas.microsoft.com/office/drawing/2014/main" val="3778158031"/>
                    </a:ext>
                  </a:extLst>
                </a:gridCol>
                <a:gridCol w="2078300">
                  <a:extLst>
                    <a:ext uri="{9D8B030D-6E8A-4147-A177-3AD203B41FA5}">
                      <a16:colId xmlns:a16="http://schemas.microsoft.com/office/drawing/2014/main" val="1196678897"/>
                    </a:ext>
                  </a:extLst>
                </a:gridCol>
              </a:tblGrid>
              <a:tr h="370840">
                <a:tc>
                  <a:txBody>
                    <a:bodyPr/>
                    <a:lstStyle/>
                    <a:p>
                      <a:br>
                        <a:rPr lang="fr-FR" sz="1800" b="0" i="0" kern="1200" dirty="0">
                          <a:solidFill>
                            <a:schemeClr val="lt1"/>
                          </a:solidFill>
                          <a:effectLst/>
                          <a:latin typeface="+mn-lt"/>
                          <a:ea typeface="+mn-ea"/>
                          <a:cs typeface="+mn-cs"/>
                        </a:rPr>
                      </a:b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794838287"/>
                  </a:ext>
                </a:extLst>
              </a:tr>
              <a:tr h="370840">
                <a:tc>
                  <a:txBody>
                    <a:bodyPr/>
                    <a:lstStyle/>
                    <a:p>
                      <a:r>
                        <a:rPr lang="fr-FR" sz="1200" b="0" i="0" kern="1200" dirty="0">
                          <a:solidFill>
                            <a:schemeClr val="dk1"/>
                          </a:solidFill>
                          <a:effectLst/>
                          <a:latin typeface="Arial" panose="020B0604020202020204" pitchFamily="34" charset="0"/>
                          <a:ea typeface="+mn-ea"/>
                          <a:cs typeface="Arial" panose="020B0604020202020204" pitchFamily="34" charset="0"/>
                        </a:rPr>
                        <a:t>La présentation et l’information étaient-elles claires ?</a:t>
                      </a:r>
                      <a:endParaRPr lang="fr-FR" sz="1200" dirty="0">
                        <a:latin typeface="Arial" panose="020B0604020202020204" pitchFamily="34" charset="0"/>
                        <a:cs typeface="Arial" panose="020B0604020202020204" pitchFamily="34" charset="0"/>
                      </a:endParaRP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304468452"/>
                  </a:ext>
                </a:extLst>
              </a:tr>
              <a:tr h="370840">
                <a:tc>
                  <a:txBody>
                    <a:bodyPr/>
                    <a:lstStyle/>
                    <a:p>
                      <a:r>
                        <a:rPr lang="fr-FR" sz="1200" b="0" i="0" kern="1200" dirty="0">
                          <a:solidFill>
                            <a:schemeClr val="dk1"/>
                          </a:solidFill>
                          <a:effectLst/>
                          <a:latin typeface="Arial" panose="020B0604020202020204" pitchFamily="34" charset="0"/>
                          <a:ea typeface="+mn-ea"/>
                          <a:cs typeface="Arial" panose="020B0604020202020204" pitchFamily="34" charset="0"/>
                        </a:rPr>
                        <a:t>Les sujets abordés étaient-ils bien développés ?</a:t>
                      </a:r>
                      <a:endParaRPr lang="fr-FR" sz="1200" dirty="0">
                        <a:latin typeface="Arial" panose="020B0604020202020204" pitchFamily="34" charset="0"/>
                        <a:cs typeface="Arial" panose="020B0604020202020204" pitchFamily="34" charset="0"/>
                      </a:endParaRPr>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668336613"/>
                  </a:ext>
                </a:extLst>
              </a:tr>
              <a:tr h="0">
                <a:tc>
                  <a:txBody>
                    <a:bodyPr/>
                    <a:lstStyle/>
                    <a:p>
                      <a:r>
                        <a:rPr lang="fr-FR" sz="1200" dirty="0">
                          <a:latin typeface="Arial" panose="020B0604020202020204" pitchFamily="34" charset="0"/>
                          <a:cs typeface="Arial" panose="020B0604020202020204" pitchFamily="34" charset="0"/>
                        </a:rPr>
                        <a:t>Les objectifs de l'atelier étaient-ils clairs ?</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15814893"/>
                  </a:ext>
                </a:extLst>
              </a:tr>
              <a:tr h="370840">
                <a:tc>
                  <a:txBody>
                    <a:bodyPr/>
                    <a:lstStyle/>
                    <a:p>
                      <a:r>
                        <a:rPr lang="fr-FR" sz="1200" dirty="0">
                          <a:latin typeface="Arial" panose="020B0604020202020204" pitchFamily="34" charset="0"/>
                          <a:cs typeface="Arial" panose="020B0604020202020204" pitchFamily="34" charset="0"/>
                        </a:rPr>
                        <a:t>J’ai appris des choses</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195340882"/>
                  </a:ext>
                </a:extLst>
              </a:tr>
              <a:tr h="370840">
                <a:tc>
                  <a:txBody>
                    <a:bodyPr/>
                    <a:lstStyle/>
                    <a:p>
                      <a:r>
                        <a:rPr lang="fr-FR" sz="1200" dirty="0">
                          <a:latin typeface="Arial" panose="020B0604020202020204" pitchFamily="34" charset="0"/>
                          <a:cs typeface="Arial" panose="020B0604020202020204" pitchFamily="34" charset="0"/>
                        </a:rPr>
                        <a:t>Ma participation fut sollicitée</a:t>
                      </a: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746360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L’animation était de qualité</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08203912"/>
                  </a:ext>
                </a:extLst>
              </a:tr>
              <a:tr h="370840">
                <a:tc>
                  <a:txBody>
                    <a:bodyPr/>
                    <a:lstStyle/>
                    <a:p>
                      <a:r>
                        <a:rPr lang="fr-FR" sz="1200" dirty="0">
                          <a:latin typeface="Arial" panose="020B0604020202020204" pitchFamily="34" charset="0"/>
                          <a:cs typeface="Arial" panose="020B0604020202020204" pitchFamily="34" charset="0"/>
                        </a:rPr>
                        <a:t>Les documents de soutien vont-ils vous servir ? </a:t>
                      </a:r>
                    </a:p>
                  </a:txBody>
                  <a:tcPr/>
                </a:tc>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140177010"/>
                  </a:ext>
                </a:extLst>
              </a:tr>
            </a:tbl>
          </a:graphicData>
        </a:graphic>
      </p:graphicFrame>
      <p:pic>
        <p:nvPicPr>
          <p:cNvPr id="15" name="Image 14" descr="Une image contenant jaune, cercle, dessin humoristique, émoticône&#10;&#10;Description générée automatiquement">
            <a:extLst>
              <a:ext uri="{FF2B5EF4-FFF2-40B4-BE49-F238E27FC236}">
                <a16:creationId xmlns:a16="http://schemas.microsoft.com/office/drawing/2014/main" id="{02CB2A7E-B024-0649-8E1B-3EDBD2663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154" y="1020170"/>
            <a:ext cx="462094" cy="462094"/>
          </a:xfrm>
          <a:prstGeom prst="rect">
            <a:avLst/>
          </a:prstGeom>
        </p:spPr>
      </p:pic>
      <p:pic>
        <p:nvPicPr>
          <p:cNvPr id="17" name="Image 16" descr="Une image contenant jaune, émoticône, smiley, cercle&#10;&#10;Description générée automatiquement">
            <a:extLst>
              <a:ext uri="{FF2B5EF4-FFF2-40B4-BE49-F238E27FC236}">
                <a16:creationId xmlns:a16="http://schemas.microsoft.com/office/drawing/2014/main" id="{84A3EDB5-9540-5FAE-D614-48E9608A4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663" y="1020170"/>
            <a:ext cx="463829" cy="462094"/>
          </a:xfrm>
          <a:prstGeom prst="rect">
            <a:avLst/>
          </a:prstGeom>
        </p:spPr>
      </p:pic>
      <p:pic>
        <p:nvPicPr>
          <p:cNvPr id="21" name="Image 20" descr="Une image contenant sourire, dessin humoristique, émoticône, smiley&#10;&#10;Description générée automatiquement">
            <a:extLst>
              <a:ext uri="{FF2B5EF4-FFF2-40B4-BE49-F238E27FC236}">
                <a16:creationId xmlns:a16="http://schemas.microsoft.com/office/drawing/2014/main" id="{FBD0ABE6-32C4-7CA6-8574-228AF82EA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645" y="1020170"/>
            <a:ext cx="462094" cy="462094"/>
          </a:xfrm>
          <a:prstGeom prst="rect">
            <a:avLst/>
          </a:prstGeom>
        </p:spPr>
      </p:pic>
      <p:graphicFrame>
        <p:nvGraphicFramePr>
          <p:cNvPr id="22" name="Tableau 21">
            <a:extLst>
              <a:ext uri="{FF2B5EF4-FFF2-40B4-BE49-F238E27FC236}">
                <a16:creationId xmlns:a16="http://schemas.microsoft.com/office/drawing/2014/main" id="{C4C6420E-4952-AAB6-6306-98AE4AB2746C}"/>
              </a:ext>
            </a:extLst>
          </p:cNvPr>
          <p:cNvGraphicFramePr>
            <a:graphicFrameLocks noGrp="1"/>
          </p:cNvGraphicFramePr>
          <p:nvPr>
            <p:extLst>
              <p:ext uri="{D42A27DB-BD31-4B8C-83A1-F6EECF244321}">
                <p14:modId xmlns:p14="http://schemas.microsoft.com/office/powerpoint/2010/main" val="3529233738"/>
              </p:ext>
            </p:extLst>
          </p:nvPr>
        </p:nvGraphicFramePr>
        <p:xfrm>
          <a:off x="260060" y="4172721"/>
          <a:ext cx="11162948" cy="1107440"/>
        </p:xfrm>
        <a:graphic>
          <a:graphicData uri="http://schemas.openxmlformats.org/drawingml/2006/table">
            <a:tbl>
              <a:tblPr firstRow="1" bandRow="1">
                <a:tableStyleId>{5C22544A-7EE6-4342-B048-85BDC9FD1C3A}</a:tableStyleId>
              </a:tblPr>
              <a:tblGrid>
                <a:gridCol w="4790113">
                  <a:extLst>
                    <a:ext uri="{9D8B030D-6E8A-4147-A177-3AD203B41FA5}">
                      <a16:colId xmlns:a16="http://schemas.microsoft.com/office/drawing/2014/main" val="1381163693"/>
                    </a:ext>
                  </a:extLst>
                </a:gridCol>
                <a:gridCol w="2231472">
                  <a:extLst>
                    <a:ext uri="{9D8B030D-6E8A-4147-A177-3AD203B41FA5}">
                      <a16:colId xmlns:a16="http://schemas.microsoft.com/office/drawing/2014/main" val="1128431003"/>
                    </a:ext>
                  </a:extLst>
                </a:gridCol>
                <a:gridCol w="2072081">
                  <a:extLst>
                    <a:ext uri="{9D8B030D-6E8A-4147-A177-3AD203B41FA5}">
                      <a16:colId xmlns:a16="http://schemas.microsoft.com/office/drawing/2014/main" val="1402195146"/>
                    </a:ext>
                  </a:extLst>
                </a:gridCol>
                <a:gridCol w="2069282">
                  <a:extLst>
                    <a:ext uri="{9D8B030D-6E8A-4147-A177-3AD203B41FA5}">
                      <a16:colId xmlns:a16="http://schemas.microsoft.com/office/drawing/2014/main" val="1939128634"/>
                    </a:ext>
                  </a:extLst>
                </a:gridCol>
              </a:tblGrid>
              <a:tr h="155665">
                <a:tc>
                  <a:txBody>
                    <a:bodyPr/>
                    <a:lstStyle/>
                    <a:p>
                      <a:r>
                        <a:rPr lang="fr-FR" sz="1200" b="0" dirty="0">
                          <a:solidFill>
                            <a:schemeClr val="tx1"/>
                          </a:solidFill>
                          <a:latin typeface="Arial" panose="020B0604020202020204" pitchFamily="34" charset="0"/>
                          <a:cs typeface="Arial" panose="020B0604020202020204" pitchFamily="34" charset="0"/>
                        </a:rPr>
                        <a:t>L’atelier a répondu à mes attentes </a:t>
                      </a:r>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619856658"/>
                  </a:ext>
                </a:extLst>
              </a:tr>
              <a:tr h="370840">
                <a:tc>
                  <a:txBody>
                    <a:bodyPr/>
                    <a:lstStyle/>
                    <a:p>
                      <a:r>
                        <a:rPr lang="fr-FR" sz="1200" dirty="0">
                          <a:latin typeface="Arial" panose="020B0604020202020204" pitchFamily="34" charset="0"/>
                          <a:cs typeface="Arial" panose="020B0604020202020204" pitchFamily="34" charset="0"/>
                        </a:rPr>
                        <a:t>Je suis satisfait(e)de cet atelier </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828054735"/>
                  </a:ext>
                </a:extLst>
              </a:tr>
              <a:tr h="370840">
                <a:tc>
                  <a:txBody>
                    <a:bodyPr/>
                    <a:lstStyle/>
                    <a:p>
                      <a:r>
                        <a:rPr lang="fr-FR" sz="1200" dirty="0">
                          <a:latin typeface="Arial" panose="020B0604020202020204" pitchFamily="34" charset="0"/>
                          <a:cs typeface="Arial" panose="020B0604020202020204" pitchFamily="34" charset="0"/>
                        </a:rPr>
                        <a:t>J’ai appris des choses </a:t>
                      </a: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560522505"/>
                  </a:ext>
                </a:extLst>
              </a:tr>
            </a:tbl>
          </a:graphicData>
        </a:graphic>
      </p:graphicFrame>
      <p:sp>
        <p:nvSpPr>
          <p:cNvPr id="23" name="ZoneTexte 22">
            <a:extLst>
              <a:ext uri="{FF2B5EF4-FFF2-40B4-BE49-F238E27FC236}">
                <a16:creationId xmlns:a16="http://schemas.microsoft.com/office/drawing/2014/main" id="{72FDF2EA-502F-DD9A-7FA6-A461E44FE74A}"/>
              </a:ext>
            </a:extLst>
          </p:cNvPr>
          <p:cNvSpPr txBox="1"/>
          <p:nvPr/>
        </p:nvSpPr>
        <p:spPr>
          <a:xfrm>
            <a:off x="260060" y="5368954"/>
            <a:ext cx="11322340" cy="1200329"/>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Commentaires ou suggestions sur le contenu ou la forme de l’atelier :</a:t>
            </a:r>
          </a:p>
          <a:p>
            <a:r>
              <a:rPr lang="fr-FR" dirty="0">
                <a:latin typeface="Arial" panose="020B060402020202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238628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DF547B3D-C420-E0EE-3A40-0C33CAED086B}"/>
              </a:ext>
            </a:extLst>
          </p:cNvPr>
          <p:cNvSpPr>
            <a:spLocks noGrp="1"/>
          </p:cNvSpPr>
          <p:nvPr>
            <p:ph type="title"/>
          </p:nvPr>
        </p:nvSpPr>
        <p:spPr>
          <a:xfrm>
            <a:off x="609600" y="552783"/>
            <a:ext cx="10972800" cy="1570804"/>
          </a:xfrm>
        </p:spPr>
        <p:txBody>
          <a:bodyPr>
            <a:normAutofit fontScale="90000"/>
          </a:bodyPr>
          <a:lstStyle/>
          <a:p>
            <a:pPr>
              <a:lnSpc>
                <a:spcPct val="90000"/>
              </a:lnSpc>
            </a:pPr>
            <a:br>
              <a:rPr lang="fr-FR" sz="1100" b="1" u="sng" dirty="0">
                <a:latin typeface="Arial" pitchFamily="34" charset="0"/>
                <a:cs typeface="Arial" pitchFamily="34" charset="0"/>
              </a:rPr>
            </a:br>
            <a:br>
              <a:rPr lang="fr-FR" sz="1100" b="1" u="sng" dirty="0">
                <a:latin typeface="Arial" pitchFamily="34" charset="0"/>
                <a:cs typeface="Arial" pitchFamily="34" charset="0"/>
              </a:rPr>
            </a:br>
            <a:br>
              <a:rPr lang="fr-FR" sz="1100" b="1" u="sng" dirty="0">
                <a:latin typeface="Arial" pitchFamily="34" charset="0"/>
                <a:cs typeface="Arial" pitchFamily="34" charset="0"/>
              </a:rPr>
            </a:br>
            <a:br>
              <a:rPr lang="fr-FR" sz="1100" b="1" u="sng" dirty="0">
                <a:latin typeface="Arial" pitchFamily="34" charset="0"/>
                <a:cs typeface="Arial" pitchFamily="34" charset="0"/>
              </a:rPr>
            </a:br>
            <a:br>
              <a:rPr lang="fr-FR" sz="1100" b="1" u="sng" dirty="0">
                <a:latin typeface="Arial" pitchFamily="34" charset="0"/>
                <a:cs typeface="Arial" pitchFamily="34" charset="0"/>
              </a:rPr>
            </a:br>
            <a:br>
              <a:rPr lang="fr-FR" sz="2000" b="1" u="sng" dirty="0">
                <a:latin typeface="Arial" pitchFamily="34" charset="0"/>
                <a:cs typeface="Arial" pitchFamily="34" charset="0"/>
              </a:rPr>
            </a:br>
            <a:r>
              <a:rPr lang="fr-FR" sz="3600" b="1" u="sng" dirty="0">
                <a:latin typeface="Arial" pitchFamily="34" charset="0"/>
                <a:cs typeface="Arial" pitchFamily="34" charset="0"/>
              </a:rPr>
              <a:t>I. </a:t>
            </a:r>
            <a:r>
              <a:rPr lang="fr-FR" b="1" u="sng" dirty="0">
                <a:latin typeface="Arial" pitchFamily="34" charset="0"/>
                <a:cs typeface="Arial" pitchFamily="34" charset="0"/>
              </a:rPr>
              <a:t>Définition du Stress</a:t>
            </a:r>
            <a:br>
              <a:rPr lang="fr-FR" sz="2000" b="1" u="sng" dirty="0">
                <a:latin typeface="Arial" pitchFamily="34" charset="0"/>
                <a:cs typeface="Arial" pitchFamily="34" charset="0"/>
              </a:rPr>
            </a:br>
            <a:br>
              <a:rPr lang="fr-FR" sz="2000" b="1" u="sng" dirty="0">
                <a:latin typeface="Arial" pitchFamily="34" charset="0"/>
                <a:cs typeface="Arial" pitchFamily="34" charset="0"/>
              </a:rPr>
            </a:br>
            <a:r>
              <a:rPr lang="fr-FR" sz="3100" dirty="0">
                <a:latin typeface="Arial" pitchFamily="34" charset="0"/>
                <a:cs typeface="Arial" pitchFamily="34" charset="0"/>
              </a:rPr>
              <a:t>Evaluer sa connaissance du stress</a:t>
            </a:r>
            <a:br>
              <a:rPr lang="fr-FR" sz="1100" b="1" u="sng" dirty="0">
                <a:latin typeface="Arial" pitchFamily="34" charset="0"/>
                <a:cs typeface="Arial" pitchFamily="34" charset="0"/>
              </a:rPr>
            </a:br>
            <a:endParaRPr lang="fr-FR" sz="1100" dirty="0"/>
          </a:p>
        </p:txBody>
      </p:sp>
      <p:sp>
        <p:nvSpPr>
          <p:cNvPr id="3" name="Espace réservé du contenu 2">
            <a:extLst>
              <a:ext uri="{FF2B5EF4-FFF2-40B4-BE49-F238E27FC236}">
                <a16:creationId xmlns:a16="http://schemas.microsoft.com/office/drawing/2014/main" id="{193E9CB5-3F9E-9086-1A44-5612AC5B369C}"/>
              </a:ext>
            </a:extLst>
          </p:cNvPr>
          <p:cNvSpPr>
            <a:spLocks noGrp="1"/>
          </p:cNvSpPr>
          <p:nvPr>
            <p:ph idx="1"/>
          </p:nvPr>
        </p:nvSpPr>
        <p:spPr>
          <a:xfrm>
            <a:off x="890116" y="2203095"/>
            <a:ext cx="3750023" cy="650311"/>
          </a:xfrm>
        </p:spPr>
        <p:txBody>
          <a:bodyPr>
            <a:normAutofit/>
          </a:bodyPr>
          <a:lstStyle/>
          <a:p>
            <a:pPr algn="ctr"/>
            <a:r>
              <a:rPr lang="fr-FR" sz="2800" dirty="0"/>
              <a:t>Exercice :</a:t>
            </a:r>
          </a:p>
          <a:p>
            <a:endParaRPr lang="fr-FR" u="sng" dirty="0"/>
          </a:p>
        </p:txBody>
      </p:sp>
      <p:pic>
        <p:nvPicPr>
          <p:cNvPr id="6" name="Image 5">
            <a:extLst>
              <a:ext uri="{FF2B5EF4-FFF2-40B4-BE49-F238E27FC236}">
                <a16:creationId xmlns:a16="http://schemas.microsoft.com/office/drawing/2014/main" id="{6D6C179F-429A-0EDB-1E3D-66E4DA9AE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584" y="3221829"/>
            <a:ext cx="5352816" cy="2274946"/>
          </a:xfrm>
          <a:prstGeom prst="rect">
            <a:avLst/>
          </a:prstGeom>
        </p:spPr>
      </p:pic>
      <p:pic>
        <p:nvPicPr>
          <p:cNvPr id="16" name="Image 15" descr="Une image contenant silhouette, art, illustration&#10;&#10;Description générée automatiquement avec une confiance moyenne">
            <a:extLst>
              <a:ext uri="{FF2B5EF4-FFF2-40B4-BE49-F238E27FC236}">
                <a16:creationId xmlns:a16="http://schemas.microsoft.com/office/drawing/2014/main" id="{46DD088A-8A2F-4B19-BDAB-E3BB592FB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50" y="3140814"/>
            <a:ext cx="3125429" cy="3125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029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C48F90-AFD5-4232-AE7D-27B956BF7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3">
            <a:extLst>
              <a:ext uri="{FF2B5EF4-FFF2-40B4-BE49-F238E27FC236}">
                <a16:creationId xmlns:a16="http://schemas.microsoft.com/office/drawing/2014/main" id="{73C96EE1-9524-4300-BFAC-56AA55EB4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55747"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6214C079-4B7F-FF87-21BC-7067B7B4A2CF}"/>
              </a:ext>
            </a:extLst>
          </p:cNvPr>
          <p:cNvSpPr>
            <a:spLocks noGrp="1"/>
          </p:cNvSpPr>
          <p:nvPr>
            <p:ph type="title"/>
          </p:nvPr>
        </p:nvSpPr>
        <p:spPr>
          <a:xfrm>
            <a:off x="609600" y="552782"/>
            <a:ext cx="5545870" cy="1658525"/>
          </a:xfrm>
        </p:spPr>
        <p:txBody>
          <a:bodyPr>
            <a:normAutofit/>
          </a:bodyPr>
          <a:lstStyle/>
          <a:p>
            <a:r>
              <a:rPr lang="fr-FR" b="1" dirty="0">
                <a:solidFill>
                  <a:schemeClr val="accent4">
                    <a:lumMod val="60000"/>
                    <a:lumOff val="40000"/>
                  </a:schemeClr>
                </a:solidFill>
                <a:latin typeface="Arial" pitchFamily="34" charset="0"/>
                <a:cs typeface="Arial" pitchFamily="34" charset="0"/>
              </a:rPr>
              <a:t>Question 1:</a:t>
            </a:r>
            <a:br>
              <a:rPr lang="fr-FR" b="1" u="sng" dirty="0">
                <a:latin typeface="Arial" pitchFamily="34" charset="0"/>
                <a:cs typeface="Arial" pitchFamily="34" charset="0"/>
              </a:rPr>
            </a:br>
            <a:endParaRPr lang="fr-FR" dirty="0"/>
          </a:p>
        </p:txBody>
      </p:sp>
      <p:sp>
        <p:nvSpPr>
          <p:cNvPr id="3" name="Espace réservé du contenu 2">
            <a:extLst>
              <a:ext uri="{FF2B5EF4-FFF2-40B4-BE49-F238E27FC236}">
                <a16:creationId xmlns:a16="http://schemas.microsoft.com/office/drawing/2014/main" id="{048C2AAC-E683-C063-D676-E7A85BD08D56}"/>
              </a:ext>
            </a:extLst>
          </p:cNvPr>
          <p:cNvSpPr>
            <a:spLocks noGrp="1"/>
          </p:cNvSpPr>
          <p:nvPr>
            <p:ph idx="1"/>
          </p:nvPr>
        </p:nvSpPr>
        <p:spPr>
          <a:xfrm>
            <a:off x="434566" y="2015572"/>
            <a:ext cx="7075506" cy="3875561"/>
          </a:xfrm>
        </p:spPr>
        <p:txBody>
          <a:bodyPr>
            <a:normAutofit lnSpcReduction="10000"/>
          </a:bodyPr>
          <a:lstStyle/>
          <a:p>
            <a:r>
              <a:rPr lang="fr-FR" sz="1900" dirty="0">
                <a:latin typeface="Arial" pitchFamily="34" charset="0"/>
                <a:cs typeface="Arial" pitchFamily="34" charset="0"/>
              </a:rPr>
              <a:t> </a:t>
            </a:r>
            <a:r>
              <a:rPr lang="fr-FR" sz="2400" b="1" dirty="0">
                <a:latin typeface="Arial" pitchFamily="34" charset="0"/>
                <a:cs typeface="Arial" pitchFamily="34" charset="0"/>
              </a:rPr>
              <a:t>Quelle est la définition du stress selon vous ?</a:t>
            </a:r>
          </a:p>
          <a:p>
            <a:endParaRPr lang="fr-FR" sz="1900" dirty="0">
              <a:latin typeface="Arial" pitchFamily="34" charset="0"/>
              <a:cs typeface="Arial" pitchFamily="34" charset="0"/>
            </a:endParaRPr>
          </a:p>
          <a:p>
            <a:pPr marL="342900" indent="-342900">
              <a:buClr>
                <a:schemeClr val="accent4">
                  <a:lumMod val="60000"/>
                  <a:lumOff val="40000"/>
                </a:schemeClr>
              </a:buClr>
              <a:buFont typeface="+mj-lt"/>
              <a:buAutoNum type="alphaUcPeriod"/>
            </a:pPr>
            <a:r>
              <a:rPr lang="fr-FR" sz="2200" dirty="0">
                <a:latin typeface="Arial" pitchFamily="34" charset="0"/>
                <a:cs typeface="Arial" pitchFamily="34" charset="0"/>
              </a:rPr>
              <a:t>Le stress est un ensemble de réaction de l’organisme, lorsque celui-ci est  soumis à des contraintes de l’existence.</a:t>
            </a:r>
          </a:p>
          <a:p>
            <a:pPr marL="342900" indent="-342900">
              <a:buClr>
                <a:schemeClr val="accent4">
                  <a:lumMod val="60000"/>
                  <a:lumOff val="40000"/>
                </a:schemeClr>
              </a:buClr>
              <a:buFont typeface="+mj-lt"/>
              <a:buAutoNum type="alphaUcPeriod"/>
            </a:pPr>
            <a:endParaRPr lang="fr-FR" sz="2200" dirty="0">
              <a:latin typeface="Arial" pitchFamily="34" charset="0"/>
              <a:cs typeface="Arial" pitchFamily="34" charset="0"/>
            </a:endParaRPr>
          </a:p>
          <a:p>
            <a:pPr marL="342900" indent="-342900">
              <a:buClr>
                <a:schemeClr val="accent4">
                  <a:lumMod val="60000"/>
                  <a:lumOff val="40000"/>
                </a:schemeClr>
              </a:buClr>
              <a:buFont typeface="+mj-lt"/>
              <a:buAutoNum type="alphaUcPeriod"/>
            </a:pPr>
            <a:r>
              <a:rPr lang="fr-FR" sz="2200" dirty="0">
                <a:latin typeface="Arial" pitchFamily="34" charset="0"/>
                <a:cs typeface="Arial" pitchFamily="34" charset="0"/>
              </a:rPr>
              <a:t>Le stress est un état provoqué par la pression du temps, des autres et par des demandes qui dépassent les ressources personnelles</a:t>
            </a:r>
            <a:r>
              <a:rPr lang="fr-FR" sz="1900" dirty="0">
                <a:latin typeface="Arial" pitchFamily="34" charset="0"/>
                <a:cs typeface="Arial" pitchFamily="34" charset="0"/>
              </a:rPr>
              <a:t>. </a:t>
            </a:r>
          </a:p>
          <a:p>
            <a:endParaRPr lang="fr-FR" sz="1900" dirty="0"/>
          </a:p>
        </p:txBody>
      </p:sp>
      <p:pic>
        <p:nvPicPr>
          <p:cNvPr id="5" name="Image 4" descr="Une image contenant dessin humoristique, conception&#10;&#10;Description générée automatiquement">
            <a:extLst>
              <a:ext uri="{FF2B5EF4-FFF2-40B4-BE49-F238E27FC236}">
                <a16:creationId xmlns:a16="http://schemas.microsoft.com/office/drawing/2014/main" id="{7148E0E5-DD90-A225-90BF-5048B868B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116" y="1196906"/>
            <a:ext cx="4289283" cy="4289283"/>
          </a:xfrm>
          <a:prstGeom prst="rect">
            <a:avLst/>
          </a:prstGeom>
        </p:spPr>
      </p:pic>
    </p:spTree>
    <p:extLst>
      <p:ext uri="{BB962C8B-B14F-4D97-AF65-F5344CB8AC3E}">
        <p14:creationId xmlns:p14="http://schemas.microsoft.com/office/powerpoint/2010/main" val="39834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re 1">
            <a:extLst>
              <a:ext uri="{FF2B5EF4-FFF2-40B4-BE49-F238E27FC236}">
                <a16:creationId xmlns:a16="http://schemas.microsoft.com/office/drawing/2014/main" id="{AAC572E3-4463-7CA1-8CE0-CA3324123DDF}"/>
              </a:ext>
            </a:extLst>
          </p:cNvPr>
          <p:cNvSpPr>
            <a:spLocks noGrp="1"/>
          </p:cNvSpPr>
          <p:nvPr>
            <p:ph type="title"/>
          </p:nvPr>
        </p:nvSpPr>
        <p:spPr>
          <a:xfrm>
            <a:off x="5748752" y="552782"/>
            <a:ext cx="5919373" cy="1611920"/>
          </a:xfrm>
        </p:spPr>
        <p:txBody>
          <a:bodyPr>
            <a:normAutofit/>
          </a:bodyPr>
          <a:lstStyle/>
          <a:p>
            <a:r>
              <a:rPr lang="fr-FR" b="1" dirty="0">
                <a:solidFill>
                  <a:schemeClr val="accent4">
                    <a:lumMod val="60000"/>
                    <a:lumOff val="40000"/>
                  </a:schemeClr>
                </a:solidFill>
                <a:latin typeface="Arial" pitchFamily="34" charset="0"/>
                <a:cs typeface="Arial" pitchFamily="34" charset="0"/>
              </a:rPr>
              <a:t>Réponse: A</a:t>
            </a:r>
            <a:br>
              <a:rPr lang="fr-FR" b="1" dirty="0">
                <a:latin typeface="Arial" pitchFamily="34" charset="0"/>
                <a:cs typeface="Arial" pitchFamily="34" charset="0"/>
              </a:rPr>
            </a:br>
            <a:endParaRPr lang="fr-FR" dirty="0"/>
          </a:p>
        </p:txBody>
      </p:sp>
      <p:pic>
        <p:nvPicPr>
          <p:cNvPr id="8" name="Image 7" descr="Une image contenant dessin humoristique, clipart, créativité, art&#10;&#10;Description générée automatiquement">
            <a:extLst>
              <a:ext uri="{FF2B5EF4-FFF2-40B4-BE49-F238E27FC236}">
                <a16:creationId xmlns:a16="http://schemas.microsoft.com/office/drawing/2014/main" id="{9AA331A9-768C-5EAE-5504-9EFC05DF7053}"/>
              </a:ext>
            </a:extLst>
          </p:cNvPr>
          <p:cNvPicPr>
            <a:picLocks noChangeAspect="1"/>
          </p:cNvPicPr>
          <p:nvPr/>
        </p:nvPicPr>
        <p:blipFill rotWithShape="1">
          <a:blip r:embed="rId2">
            <a:extLst>
              <a:ext uri="{28A0092B-C50C-407E-A947-70E740481C1C}">
                <a14:useLocalDpi xmlns:a14="http://schemas.microsoft.com/office/drawing/2010/main" val="0"/>
              </a:ext>
            </a:extLst>
          </a:blip>
          <a:srcRect l="20784" r="16970" b="-2"/>
          <a:stretch/>
        </p:blipFill>
        <p:spPr>
          <a:xfrm>
            <a:off x="523875" y="778721"/>
            <a:ext cx="4685714" cy="5627150"/>
          </a:xfrm>
          <a:prstGeom prst="ellipse">
            <a:avLst/>
          </a:prstGeom>
          <a:ln w="190500" cap="rnd">
            <a:solidFill>
              <a:schemeClr val="accent3">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Espace réservé du contenu 2">
            <a:extLst>
              <a:ext uri="{FF2B5EF4-FFF2-40B4-BE49-F238E27FC236}">
                <a16:creationId xmlns:a16="http://schemas.microsoft.com/office/drawing/2014/main" id="{382B3C25-C197-1E0E-C867-28AA18635D16}"/>
              </a:ext>
            </a:extLst>
          </p:cNvPr>
          <p:cNvSpPr>
            <a:spLocks noGrp="1"/>
          </p:cNvSpPr>
          <p:nvPr>
            <p:ph idx="1"/>
          </p:nvPr>
        </p:nvSpPr>
        <p:spPr>
          <a:xfrm>
            <a:off x="5491943" y="2004902"/>
            <a:ext cx="6414655" cy="3174788"/>
          </a:xfrm>
        </p:spPr>
        <p:txBody>
          <a:bodyPr anchor="t">
            <a:normAutofit/>
          </a:bodyPr>
          <a:lstStyle/>
          <a:p>
            <a:pPr algn="just"/>
            <a:r>
              <a:rPr lang="fr-FR" i="1" dirty="0">
                <a:solidFill>
                  <a:schemeClr val="accent4">
                    <a:lumMod val="75000"/>
                  </a:schemeClr>
                </a:solidFill>
                <a:latin typeface="Arial" pitchFamily="34" charset="0"/>
                <a:cs typeface="Arial" pitchFamily="34" charset="0"/>
              </a:rPr>
              <a:t>Le terme « Stress »  a été introduit en 1936 par le psychologue canadien Hans Selye.</a:t>
            </a:r>
          </a:p>
          <a:p>
            <a:pPr algn="just"/>
            <a:endParaRPr lang="fr-FR" dirty="0">
              <a:latin typeface="Arial" pitchFamily="34" charset="0"/>
              <a:cs typeface="Arial" pitchFamily="34" charset="0"/>
            </a:endParaRPr>
          </a:p>
          <a:p>
            <a:pPr algn="just"/>
            <a:r>
              <a:rPr lang="fr-FR" sz="2400" dirty="0">
                <a:latin typeface="Arial" pitchFamily="34" charset="0"/>
                <a:cs typeface="Arial" pitchFamily="34" charset="0"/>
              </a:rPr>
              <a:t>Le stress est une réaction adaptative de l’organisme face à une agression ou à une menace externe.</a:t>
            </a:r>
          </a:p>
          <a:p>
            <a:endParaRPr lang="fr-FR" dirty="0"/>
          </a:p>
        </p:txBody>
      </p:sp>
    </p:spTree>
    <p:extLst>
      <p:ext uri="{BB962C8B-B14F-4D97-AF65-F5344CB8AC3E}">
        <p14:creationId xmlns:p14="http://schemas.microsoft.com/office/powerpoint/2010/main" val="21096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27">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D02E0F6-E26F-5A95-5D5B-E1C588EEFD08}"/>
              </a:ext>
            </a:extLst>
          </p:cNvPr>
          <p:cNvSpPr>
            <a:spLocks noGrp="1"/>
          </p:cNvSpPr>
          <p:nvPr>
            <p:ph type="title"/>
          </p:nvPr>
        </p:nvSpPr>
        <p:spPr>
          <a:xfrm>
            <a:off x="3370843" y="150790"/>
            <a:ext cx="4906297" cy="1570804"/>
          </a:xfrm>
        </p:spPr>
        <p:txBody>
          <a:bodyPr>
            <a:normAutofit/>
          </a:bodyPr>
          <a:lstStyle/>
          <a:p>
            <a:pPr algn="ctr">
              <a:lnSpc>
                <a:spcPct val="90000"/>
              </a:lnSpc>
            </a:pPr>
            <a:r>
              <a:rPr lang="fr-FR" b="1" u="sng" dirty="0">
                <a:solidFill>
                  <a:schemeClr val="accent4">
                    <a:lumMod val="60000"/>
                    <a:lumOff val="40000"/>
                  </a:schemeClr>
                </a:solidFill>
                <a:latin typeface="Arial" pitchFamily="34" charset="0"/>
                <a:cs typeface="Arial" pitchFamily="34" charset="0"/>
              </a:rPr>
              <a:t>Question 2 :</a:t>
            </a:r>
            <a:br>
              <a:rPr lang="fr-FR" sz="1400" b="1" u="sng" dirty="0">
                <a:latin typeface="Arial" pitchFamily="34" charset="0"/>
                <a:cs typeface="Arial" pitchFamily="34" charset="0"/>
              </a:rPr>
            </a:br>
            <a:br>
              <a:rPr lang="fr-FR" sz="1400" dirty="0">
                <a:latin typeface="Arial" pitchFamily="34" charset="0"/>
                <a:cs typeface="Arial" pitchFamily="34" charset="0"/>
              </a:rPr>
            </a:br>
            <a:endParaRPr lang="fr-FR" sz="1400" dirty="0"/>
          </a:p>
        </p:txBody>
      </p:sp>
      <p:sp>
        <p:nvSpPr>
          <p:cNvPr id="3" name="Espace réservé du contenu 2">
            <a:extLst>
              <a:ext uri="{FF2B5EF4-FFF2-40B4-BE49-F238E27FC236}">
                <a16:creationId xmlns:a16="http://schemas.microsoft.com/office/drawing/2014/main" id="{F20D97D1-FA7D-F238-6D9B-FC441ABD869C}"/>
              </a:ext>
            </a:extLst>
          </p:cNvPr>
          <p:cNvSpPr>
            <a:spLocks noGrp="1"/>
          </p:cNvSpPr>
          <p:nvPr>
            <p:ph idx="1"/>
          </p:nvPr>
        </p:nvSpPr>
        <p:spPr>
          <a:xfrm>
            <a:off x="609599" y="1721594"/>
            <a:ext cx="6855503" cy="1721594"/>
          </a:xfrm>
        </p:spPr>
        <p:txBody>
          <a:bodyPr>
            <a:normAutofit/>
          </a:bodyPr>
          <a:lstStyle/>
          <a:p>
            <a:pPr>
              <a:lnSpc>
                <a:spcPct val="100000"/>
              </a:lnSpc>
            </a:pPr>
            <a:r>
              <a:rPr lang="fr-FR" sz="1900" dirty="0">
                <a:latin typeface="Arial" pitchFamily="34" charset="0"/>
                <a:cs typeface="Arial" pitchFamily="34" charset="0"/>
              </a:rPr>
              <a:t> </a:t>
            </a:r>
            <a:r>
              <a:rPr lang="fr-FR" dirty="0">
                <a:latin typeface="Arial" pitchFamily="34" charset="0"/>
                <a:cs typeface="Arial" pitchFamily="34" charset="0"/>
              </a:rPr>
              <a:t>Que signifie le mot « Stress » d’un point de vue étymologique?</a:t>
            </a:r>
          </a:p>
          <a:p>
            <a:pPr marL="342900" indent="-342900">
              <a:lnSpc>
                <a:spcPct val="100000"/>
              </a:lnSpc>
              <a:buClr>
                <a:schemeClr val="accent4">
                  <a:lumMod val="60000"/>
                  <a:lumOff val="40000"/>
                </a:schemeClr>
              </a:buClr>
              <a:buFont typeface="+mj-lt"/>
              <a:buAutoNum type="alphaUcPeriod"/>
            </a:pPr>
            <a:r>
              <a:rPr lang="fr-FR" dirty="0">
                <a:latin typeface="Arial" pitchFamily="34" charset="0"/>
                <a:cs typeface="Arial" pitchFamily="34" charset="0"/>
              </a:rPr>
              <a:t>«  Etranger »</a:t>
            </a:r>
          </a:p>
          <a:p>
            <a:pPr marL="342900" indent="-342900">
              <a:lnSpc>
                <a:spcPct val="100000"/>
              </a:lnSpc>
              <a:buClr>
                <a:schemeClr val="accent4">
                  <a:lumMod val="60000"/>
                  <a:lumOff val="40000"/>
                </a:schemeClr>
              </a:buClr>
              <a:buFont typeface="+mj-lt"/>
              <a:buAutoNum type="alphaUcPeriod"/>
            </a:pPr>
            <a:r>
              <a:rPr lang="fr-FR" dirty="0">
                <a:latin typeface="Arial" pitchFamily="34" charset="0"/>
                <a:cs typeface="Arial" pitchFamily="34" charset="0"/>
              </a:rPr>
              <a:t>«  Serrer  »   </a:t>
            </a:r>
          </a:p>
          <a:p>
            <a:pPr>
              <a:lnSpc>
                <a:spcPct val="100000"/>
              </a:lnSpc>
              <a:buClr>
                <a:schemeClr val="accent4">
                  <a:lumMod val="60000"/>
                  <a:lumOff val="40000"/>
                </a:schemeClr>
              </a:buClr>
            </a:pPr>
            <a:endParaRPr lang="fr-FR" dirty="0">
              <a:latin typeface="Arial" pitchFamily="34" charset="0"/>
              <a:cs typeface="Arial" pitchFamily="34" charset="0"/>
            </a:endParaRPr>
          </a:p>
          <a:p>
            <a:pPr>
              <a:lnSpc>
                <a:spcPct val="100000"/>
              </a:lnSpc>
            </a:pPr>
            <a:endParaRPr lang="fr-FR" sz="1900" dirty="0">
              <a:latin typeface="Arial" pitchFamily="34" charset="0"/>
              <a:cs typeface="Arial" pitchFamily="34" charset="0"/>
            </a:endParaRPr>
          </a:p>
          <a:p>
            <a:pPr>
              <a:lnSpc>
                <a:spcPct val="100000"/>
              </a:lnSpc>
            </a:pPr>
            <a:endParaRPr lang="fr-FR" sz="1900" dirty="0"/>
          </a:p>
        </p:txBody>
      </p:sp>
      <p:pic>
        <p:nvPicPr>
          <p:cNvPr id="5" name="Image 4" descr="Une image contenant conception&#10;&#10;Description générée automatiquement avec une confiance faible">
            <a:extLst>
              <a:ext uri="{FF2B5EF4-FFF2-40B4-BE49-F238E27FC236}">
                <a16:creationId xmlns:a16="http://schemas.microsoft.com/office/drawing/2014/main" id="{4E0DBF00-21E2-B1DA-774E-123C39FF766C}"/>
              </a:ext>
            </a:extLst>
          </p:cNvPr>
          <p:cNvPicPr>
            <a:picLocks noChangeAspect="1"/>
          </p:cNvPicPr>
          <p:nvPr/>
        </p:nvPicPr>
        <p:blipFill rotWithShape="1">
          <a:blip r:embed="rId2">
            <a:extLst>
              <a:ext uri="{28A0092B-C50C-407E-A947-70E740481C1C}">
                <a14:useLocalDpi xmlns:a14="http://schemas.microsoft.com/office/drawing/2010/main" val="0"/>
              </a:ext>
            </a:extLst>
          </a:blip>
          <a:srcRect t="6427" r="2" b="2"/>
          <a:stretch/>
        </p:blipFill>
        <p:spPr>
          <a:xfrm>
            <a:off x="6477614" y="3073784"/>
            <a:ext cx="5352816" cy="3318319"/>
          </a:xfrm>
          <a:prstGeom prst="rect">
            <a:avLst/>
          </a:prstGeom>
        </p:spPr>
      </p:pic>
      <p:sp>
        <p:nvSpPr>
          <p:cNvPr id="6" name="ZoneTexte 5">
            <a:extLst>
              <a:ext uri="{FF2B5EF4-FFF2-40B4-BE49-F238E27FC236}">
                <a16:creationId xmlns:a16="http://schemas.microsoft.com/office/drawing/2014/main" id="{BD015E6D-9F04-C37F-D84F-59B48037919D}"/>
              </a:ext>
            </a:extLst>
          </p:cNvPr>
          <p:cNvSpPr txBox="1"/>
          <p:nvPr/>
        </p:nvSpPr>
        <p:spPr>
          <a:xfrm>
            <a:off x="741660" y="4259939"/>
            <a:ext cx="5352816" cy="1631216"/>
          </a:xfrm>
          <a:prstGeom prst="rect">
            <a:avLst/>
          </a:prstGeom>
          <a:noFill/>
        </p:spPr>
        <p:txBody>
          <a:bodyPr wrap="square" rtlCol="0">
            <a:spAutoFit/>
          </a:bodyPr>
          <a:lstStyle/>
          <a:p>
            <a:pPr>
              <a:lnSpc>
                <a:spcPct val="100000"/>
              </a:lnSpc>
            </a:pPr>
            <a:r>
              <a:rPr lang="fr-FR" sz="2800" b="1" dirty="0">
                <a:solidFill>
                  <a:schemeClr val="accent4">
                    <a:lumMod val="60000"/>
                    <a:lumOff val="40000"/>
                  </a:schemeClr>
                </a:solidFill>
                <a:latin typeface="Arial" pitchFamily="34" charset="0"/>
                <a:cs typeface="Arial" pitchFamily="34" charset="0"/>
              </a:rPr>
              <a:t>Réponse : B </a:t>
            </a:r>
          </a:p>
          <a:p>
            <a:pPr>
              <a:lnSpc>
                <a:spcPct val="100000"/>
              </a:lnSpc>
            </a:pPr>
            <a:r>
              <a:rPr lang="fr-FR" dirty="0">
                <a:latin typeface="Arial" pitchFamily="34" charset="0"/>
                <a:cs typeface="Arial" pitchFamily="34" charset="0"/>
              </a:rPr>
              <a:t>Le mot « Stress » vient du latin</a:t>
            </a:r>
            <a:r>
              <a:rPr lang="fr-FR" i="1" dirty="0">
                <a:latin typeface="Arial" pitchFamily="34" charset="0"/>
                <a:cs typeface="Arial" pitchFamily="34" charset="0"/>
              </a:rPr>
              <a:t> stringere </a:t>
            </a:r>
            <a:r>
              <a:rPr lang="fr-FR" dirty="0">
                <a:latin typeface="Arial" pitchFamily="34" charset="0"/>
                <a:cs typeface="Arial" pitchFamily="34" charset="0"/>
              </a:rPr>
              <a:t>qui signifie « serrer »</a:t>
            </a:r>
          </a:p>
          <a:p>
            <a:pPr>
              <a:lnSpc>
                <a:spcPct val="100000"/>
              </a:lnSpc>
            </a:pPr>
            <a:r>
              <a:rPr lang="fr-FR" dirty="0">
                <a:latin typeface="Arial" pitchFamily="34" charset="0"/>
                <a:cs typeface="Arial" pitchFamily="34" charset="0"/>
              </a:rPr>
              <a:t>Être stressé s’est se sentir coincé, oppressé.</a:t>
            </a:r>
          </a:p>
          <a:p>
            <a:endParaRPr lang="fr-FR" dirty="0"/>
          </a:p>
        </p:txBody>
      </p:sp>
    </p:spTree>
    <p:extLst>
      <p:ext uri="{BB962C8B-B14F-4D97-AF65-F5344CB8AC3E}">
        <p14:creationId xmlns:p14="http://schemas.microsoft.com/office/powerpoint/2010/main" val="16953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E4F72F-4AEE-767C-9737-59CE60F919D1}"/>
              </a:ext>
            </a:extLst>
          </p:cNvPr>
          <p:cNvSpPr txBox="1"/>
          <p:nvPr/>
        </p:nvSpPr>
        <p:spPr>
          <a:xfrm>
            <a:off x="1801091" y="710041"/>
            <a:ext cx="8548255" cy="2585323"/>
          </a:xfrm>
          <a:prstGeom prst="rect">
            <a:avLst/>
          </a:prstGeom>
          <a:noFill/>
        </p:spPr>
        <p:txBody>
          <a:bodyPr wrap="square" rtlCol="0">
            <a:spAutoFit/>
          </a:bodyPr>
          <a:lstStyle/>
          <a:p>
            <a:pPr algn="ctr"/>
            <a:r>
              <a:rPr lang="fr-FR" sz="4400" b="1" u="sng" dirty="0">
                <a:solidFill>
                  <a:schemeClr val="accent4">
                    <a:lumMod val="60000"/>
                    <a:lumOff val="40000"/>
                  </a:schemeClr>
                </a:solidFill>
                <a:latin typeface="Arial" pitchFamily="34" charset="0"/>
                <a:cs typeface="Arial" pitchFamily="34" charset="0"/>
              </a:rPr>
              <a:t>Question 3 :</a:t>
            </a:r>
          </a:p>
          <a:p>
            <a:pPr algn="just"/>
            <a:endParaRPr lang="fr-FR" sz="1800" b="1" u="sng" dirty="0">
              <a:solidFill>
                <a:srgbClr val="00CCFF"/>
              </a:solidFill>
              <a:latin typeface="Arial" pitchFamily="34" charset="0"/>
              <a:cs typeface="Arial" pitchFamily="34" charset="0"/>
            </a:endParaRPr>
          </a:p>
          <a:p>
            <a:pPr algn="just"/>
            <a:r>
              <a:rPr lang="fr-FR" sz="2400" dirty="0">
                <a:latin typeface="Arial" pitchFamily="34" charset="0"/>
                <a:cs typeface="Arial" pitchFamily="34" charset="0"/>
              </a:rPr>
              <a:t>A quel niveau le stress a -t-il un impact?</a:t>
            </a:r>
          </a:p>
          <a:p>
            <a:pPr algn="just"/>
            <a:endParaRPr lang="fr-FR" sz="1800" dirty="0">
              <a:latin typeface="Arial" pitchFamily="34" charset="0"/>
              <a:cs typeface="Arial" pitchFamily="34" charset="0"/>
            </a:endParaRPr>
          </a:p>
          <a:p>
            <a:pPr marL="342900" indent="-342900" algn="just">
              <a:buClr>
                <a:schemeClr val="accent4">
                  <a:lumMod val="60000"/>
                  <a:lumOff val="40000"/>
                </a:schemeClr>
              </a:buClr>
              <a:buFont typeface="+mj-lt"/>
              <a:buAutoNum type="alphaUcPeriod"/>
            </a:pPr>
            <a:r>
              <a:rPr lang="fr-FR" sz="2000" dirty="0">
                <a:latin typeface="Arial" pitchFamily="34" charset="0"/>
                <a:cs typeface="Arial" pitchFamily="34" charset="0"/>
              </a:rPr>
              <a:t>Seulement sur le physique </a:t>
            </a:r>
          </a:p>
          <a:p>
            <a:pPr marL="342900" indent="-342900" algn="just">
              <a:buClr>
                <a:schemeClr val="accent4">
                  <a:lumMod val="60000"/>
                  <a:lumOff val="40000"/>
                </a:schemeClr>
              </a:buClr>
              <a:buFont typeface="+mj-lt"/>
              <a:buAutoNum type="alphaUcPeriod"/>
            </a:pPr>
            <a:r>
              <a:rPr lang="fr-FR" sz="2000" dirty="0">
                <a:latin typeface="Arial" pitchFamily="34" charset="0"/>
                <a:cs typeface="Arial" pitchFamily="34" charset="0"/>
              </a:rPr>
              <a:t>Psychologique, somatique et moteur </a:t>
            </a:r>
          </a:p>
          <a:p>
            <a:endParaRPr lang="fr-FR" dirty="0"/>
          </a:p>
        </p:txBody>
      </p:sp>
      <p:sp>
        <p:nvSpPr>
          <p:cNvPr id="4" name="ZoneTexte 3">
            <a:extLst>
              <a:ext uri="{FF2B5EF4-FFF2-40B4-BE49-F238E27FC236}">
                <a16:creationId xmlns:a16="http://schemas.microsoft.com/office/drawing/2014/main" id="{7D12B0B1-369D-64A8-6EA5-2D2E77A949CB}"/>
              </a:ext>
            </a:extLst>
          </p:cNvPr>
          <p:cNvSpPr txBox="1"/>
          <p:nvPr/>
        </p:nvSpPr>
        <p:spPr>
          <a:xfrm>
            <a:off x="1801091" y="3429000"/>
            <a:ext cx="8548255" cy="1600438"/>
          </a:xfrm>
          <a:prstGeom prst="rect">
            <a:avLst/>
          </a:prstGeom>
          <a:noFill/>
        </p:spPr>
        <p:txBody>
          <a:bodyPr wrap="square" rtlCol="0">
            <a:spAutoFit/>
          </a:bodyPr>
          <a:lstStyle/>
          <a:p>
            <a:pPr algn="ctr"/>
            <a:r>
              <a:rPr lang="fr-FR" sz="2800" b="1" dirty="0">
                <a:solidFill>
                  <a:schemeClr val="accent4">
                    <a:lumMod val="60000"/>
                    <a:lumOff val="40000"/>
                  </a:schemeClr>
                </a:solidFill>
                <a:latin typeface="Arial" panose="020B0604020202020204" pitchFamily="34" charset="0"/>
                <a:cs typeface="Arial" panose="020B0604020202020204" pitchFamily="34" charset="0"/>
              </a:rPr>
              <a:t>Réponse B </a:t>
            </a:r>
          </a:p>
          <a:p>
            <a:pPr algn="ctr"/>
            <a:endParaRPr lang="fr-FR" sz="1200" b="1" dirty="0">
              <a:solidFill>
                <a:schemeClr val="accent4">
                  <a:lumMod val="60000"/>
                  <a:lumOff val="40000"/>
                </a:schemeClr>
              </a:solidFill>
              <a:latin typeface="Arial" panose="020B0604020202020204" pitchFamily="34" charset="0"/>
              <a:cs typeface="Arial" panose="020B0604020202020204" pitchFamily="34" charset="0"/>
            </a:endParaRPr>
          </a:p>
          <a:p>
            <a:r>
              <a:rPr lang="fr-FR" sz="2000" dirty="0">
                <a:latin typeface="Arial" panose="020B0604020202020204" pitchFamily="34" charset="0"/>
                <a:cs typeface="Arial" pitchFamily="34" charset="0"/>
              </a:rPr>
              <a:t>Le stress peut vous toucher dans votre globalité de manière physiologique, physique, psychologique, cognitive et comportementale. </a:t>
            </a:r>
          </a:p>
          <a:p>
            <a:endParaRPr lang="fr-FR" dirty="0"/>
          </a:p>
        </p:txBody>
      </p:sp>
      <p:pic>
        <p:nvPicPr>
          <p:cNvPr id="7" name="Image 6" descr="Une image contenant dessin humoristique, jouet&#10;&#10;Description générée automatiquement">
            <a:extLst>
              <a:ext uri="{FF2B5EF4-FFF2-40B4-BE49-F238E27FC236}">
                <a16:creationId xmlns:a16="http://schemas.microsoft.com/office/drawing/2014/main" id="{412B01E7-1D87-93F3-67FA-C7268C862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98" y="5029438"/>
            <a:ext cx="2110445" cy="1828562"/>
          </a:xfrm>
          <a:prstGeom prst="rect">
            <a:avLst/>
          </a:prstGeom>
        </p:spPr>
      </p:pic>
    </p:spTree>
    <p:extLst>
      <p:ext uri="{BB962C8B-B14F-4D97-AF65-F5344CB8AC3E}">
        <p14:creationId xmlns:p14="http://schemas.microsoft.com/office/powerpoint/2010/main" val="2326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re 1">
            <a:extLst>
              <a:ext uri="{FF2B5EF4-FFF2-40B4-BE49-F238E27FC236}">
                <a16:creationId xmlns:a16="http://schemas.microsoft.com/office/drawing/2014/main" id="{CAD31995-2E39-D3A1-3219-3FE939162F6D}"/>
              </a:ext>
            </a:extLst>
          </p:cNvPr>
          <p:cNvSpPr>
            <a:spLocks noGrp="1"/>
          </p:cNvSpPr>
          <p:nvPr>
            <p:ph type="title"/>
          </p:nvPr>
        </p:nvSpPr>
        <p:spPr>
          <a:xfrm>
            <a:off x="6433074" y="552782"/>
            <a:ext cx="5149326" cy="1643663"/>
          </a:xfrm>
        </p:spPr>
        <p:txBody>
          <a:bodyPr vert="horz" lIns="91440" tIns="45720" rIns="91440" bIns="45720" rtlCol="0" anchor="b">
            <a:normAutofit/>
          </a:bodyPr>
          <a:lstStyle/>
          <a:p>
            <a:pPr>
              <a:lnSpc>
                <a:spcPct val="90000"/>
              </a:lnSpc>
            </a:pPr>
            <a:r>
              <a:rPr lang="en-US" sz="3700" b="1" kern="1200">
                <a:solidFill>
                  <a:schemeClr val="tx1"/>
                </a:solidFill>
                <a:latin typeface="+mj-lt"/>
                <a:ea typeface="+mj-ea"/>
                <a:cs typeface="+mj-cs"/>
              </a:rPr>
              <a:t>STRESS : </a:t>
            </a:r>
            <a:br>
              <a:rPr lang="en-US" sz="3700" b="1" kern="1200">
                <a:solidFill>
                  <a:schemeClr val="tx1"/>
                </a:solidFill>
                <a:latin typeface="+mj-lt"/>
                <a:ea typeface="+mj-ea"/>
                <a:cs typeface="+mj-cs"/>
              </a:rPr>
            </a:br>
            <a:r>
              <a:rPr lang="en-US" sz="3700" b="1" kern="1200">
                <a:solidFill>
                  <a:schemeClr val="tx1"/>
                </a:solidFill>
                <a:latin typeface="+mj-lt"/>
                <a:ea typeface="+mj-ea"/>
                <a:cs typeface="+mj-cs"/>
              </a:rPr>
              <a:t>le “bon” et le “mauvais”</a:t>
            </a:r>
          </a:p>
        </p:txBody>
      </p:sp>
      <p:pic>
        <p:nvPicPr>
          <p:cNvPr id="6" name="Image 5" descr="Une image contenant Visage humain, texte, art, personne&#10;&#10;Description générée automatiquement">
            <a:extLst>
              <a:ext uri="{FF2B5EF4-FFF2-40B4-BE49-F238E27FC236}">
                <a16:creationId xmlns:a16="http://schemas.microsoft.com/office/drawing/2014/main" id="{B4795E72-45CE-32CE-09F6-649DD80EFA68}"/>
              </a:ext>
            </a:extLst>
          </p:cNvPr>
          <p:cNvPicPr>
            <a:picLocks noChangeAspect="1"/>
          </p:cNvPicPr>
          <p:nvPr/>
        </p:nvPicPr>
        <p:blipFill rotWithShape="1">
          <a:blip r:embed="rId2">
            <a:extLst>
              <a:ext uri="{28A0092B-C50C-407E-A947-70E740481C1C}">
                <a14:useLocalDpi xmlns:a14="http://schemas.microsoft.com/office/drawing/2010/main" val="0"/>
              </a:ext>
            </a:extLst>
          </a:blip>
          <a:srcRect l="27436" r="25186"/>
          <a:stretch/>
        </p:blipFill>
        <p:spPr>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13" name="ZoneTexte 12">
            <a:extLst>
              <a:ext uri="{FF2B5EF4-FFF2-40B4-BE49-F238E27FC236}">
                <a16:creationId xmlns:a16="http://schemas.microsoft.com/office/drawing/2014/main" id="{A9CD0C38-9987-75D2-D95B-25DB6C18438B}"/>
              </a:ext>
            </a:extLst>
          </p:cNvPr>
          <p:cNvSpPr txBox="1"/>
          <p:nvPr/>
        </p:nvSpPr>
        <p:spPr>
          <a:xfrm>
            <a:off x="6433074" y="2735229"/>
            <a:ext cx="5149326" cy="3108354"/>
          </a:xfrm>
          <a:prstGeom prst="rect">
            <a:avLst/>
          </a:prstGeom>
        </p:spPr>
        <p:txBody>
          <a:bodyPr vert="horz" lIns="91440" tIns="45720" rIns="91440" bIns="45720" rtlCol="0">
            <a:normAutofit/>
          </a:bodyPr>
          <a:lstStyle/>
          <a:p>
            <a:pPr>
              <a:lnSpc>
                <a:spcPct val="110000"/>
              </a:lnSpc>
              <a:buClr>
                <a:schemeClr val="accent5"/>
              </a:buClr>
            </a:pPr>
            <a:br>
              <a:rPr lang="en-US" b="0" i="0" dirty="0">
                <a:effectLst/>
              </a:rPr>
            </a:br>
            <a:r>
              <a:rPr lang="en-US" b="1" i="0" dirty="0">
                <a:effectLst/>
              </a:rPr>
              <a:t>Il </a:t>
            </a:r>
            <a:r>
              <a:rPr lang="en-US" b="1" i="0" dirty="0" err="1">
                <a:effectLst/>
              </a:rPr>
              <a:t>existe</a:t>
            </a:r>
            <a:r>
              <a:rPr lang="en-US" b="1" i="0" dirty="0">
                <a:effectLst/>
              </a:rPr>
              <a:t> deux principaux types de stress que </a:t>
            </a:r>
            <a:r>
              <a:rPr lang="en-US" b="1" i="0" dirty="0" err="1">
                <a:effectLst/>
              </a:rPr>
              <a:t>l'on</a:t>
            </a:r>
            <a:r>
              <a:rPr lang="en-US" b="1" i="0" dirty="0">
                <a:effectLst/>
              </a:rPr>
              <a:t> </a:t>
            </a:r>
            <a:r>
              <a:rPr lang="en-US" b="1" i="0" dirty="0" err="1">
                <a:effectLst/>
              </a:rPr>
              <a:t>peut</a:t>
            </a:r>
            <a:r>
              <a:rPr lang="en-US" b="1" i="0" dirty="0">
                <a:effectLst/>
              </a:rPr>
              <a:t> </a:t>
            </a:r>
            <a:r>
              <a:rPr lang="en-US" b="1" i="0" dirty="0" err="1">
                <a:effectLst/>
              </a:rPr>
              <a:t>rencontrer</a:t>
            </a:r>
            <a:r>
              <a:rPr lang="en-US" b="1" i="0" dirty="0">
                <a:effectLst/>
              </a:rPr>
              <a:t> dans la vie :</a:t>
            </a:r>
          </a:p>
          <a:p>
            <a:pPr>
              <a:lnSpc>
                <a:spcPct val="110000"/>
              </a:lnSpc>
              <a:buClr>
                <a:schemeClr val="accent5"/>
              </a:buClr>
            </a:pPr>
            <a:endParaRPr lang="en-US" b="1" i="0" dirty="0">
              <a:effectLst/>
            </a:endParaRPr>
          </a:p>
          <a:p>
            <a:pPr>
              <a:lnSpc>
                <a:spcPct val="110000"/>
              </a:lnSpc>
              <a:buClr>
                <a:schemeClr val="accent5"/>
              </a:buClr>
            </a:pPr>
            <a:r>
              <a:rPr lang="en-US" b="0" i="0" dirty="0">
                <a:effectLst/>
              </a:rPr>
              <a:t>Eustress (bon stress),</a:t>
            </a:r>
          </a:p>
          <a:p>
            <a:pPr>
              <a:lnSpc>
                <a:spcPct val="110000"/>
              </a:lnSpc>
              <a:buClr>
                <a:schemeClr val="accent5"/>
              </a:buClr>
            </a:pPr>
            <a:endParaRPr lang="en-US" b="0" i="0" dirty="0">
              <a:effectLst/>
            </a:endParaRPr>
          </a:p>
          <a:p>
            <a:pPr>
              <a:lnSpc>
                <a:spcPct val="110000"/>
              </a:lnSpc>
              <a:buClr>
                <a:schemeClr val="accent5"/>
              </a:buClr>
            </a:pPr>
            <a:r>
              <a:rPr lang="en-US" b="0" i="0" dirty="0">
                <a:effectLst/>
              </a:rPr>
              <a:t>Distress (</a:t>
            </a:r>
            <a:r>
              <a:rPr lang="en-US" b="0" i="0" dirty="0" err="1">
                <a:effectLst/>
              </a:rPr>
              <a:t>mauvais</a:t>
            </a:r>
            <a:r>
              <a:rPr lang="en-US" b="0" i="0" dirty="0">
                <a:effectLst/>
              </a:rPr>
              <a:t> stress)</a:t>
            </a:r>
          </a:p>
          <a:p>
            <a:pPr fontAlgn="base">
              <a:lnSpc>
                <a:spcPct val="110000"/>
              </a:lnSpc>
              <a:spcAft>
                <a:spcPts val="600"/>
              </a:spcAft>
              <a:buClr>
                <a:schemeClr val="accent5"/>
              </a:buClr>
            </a:pPr>
            <a:endParaRPr lang="en-US" b="0" i="0" dirty="0">
              <a:effectLst/>
            </a:endParaRPr>
          </a:p>
          <a:p>
            <a:pPr fontAlgn="base">
              <a:lnSpc>
                <a:spcPct val="110000"/>
              </a:lnSpc>
              <a:spcAft>
                <a:spcPts val="600"/>
              </a:spcAft>
              <a:buClr>
                <a:schemeClr val="accent5"/>
              </a:buClr>
            </a:pPr>
            <a:endParaRPr lang="en-US" b="0" i="0" dirty="0">
              <a:effectLst/>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Encre 2">
                <a:extLst>
                  <a:ext uri="{FF2B5EF4-FFF2-40B4-BE49-F238E27FC236}">
                    <a16:creationId xmlns:a16="http://schemas.microsoft.com/office/drawing/2014/main" id="{DF77FF1F-E6DF-0ED7-DEF6-1C561669F859}"/>
                  </a:ext>
                </a:extLst>
              </p14:cNvPr>
              <p14:cNvContentPartPr/>
              <p14:nvPr/>
            </p14:nvContentPartPr>
            <p14:xfrm>
              <a:off x="7700790" y="3220867"/>
              <a:ext cx="360" cy="360"/>
            </p14:xfrm>
          </p:contentPart>
        </mc:Choice>
        <mc:Fallback xmlns="">
          <p:pic>
            <p:nvPicPr>
              <p:cNvPr id="3" name="Encre 2">
                <a:extLst>
                  <a:ext uri="{FF2B5EF4-FFF2-40B4-BE49-F238E27FC236}">
                    <a16:creationId xmlns:a16="http://schemas.microsoft.com/office/drawing/2014/main" id="{DF77FF1F-E6DF-0ED7-DEF6-1C561669F859}"/>
                  </a:ext>
                </a:extLst>
              </p:cNvPr>
              <p:cNvPicPr/>
              <p:nvPr/>
            </p:nvPicPr>
            <p:blipFill>
              <a:blip r:embed="rId4"/>
              <a:stretch>
                <a:fillRect/>
              </a:stretch>
            </p:blipFill>
            <p:spPr>
              <a:xfrm>
                <a:off x="7691790" y="3211867"/>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4" name="Encre 3">
                <a:extLst>
                  <a:ext uri="{FF2B5EF4-FFF2-40B4-BE49-F238E27FC236}">
                    <a16:creationId xmlns:a16="http://schemas.microsoft.com/office/drawing/2014/main" id="{5F004C25-F311-BFF2-67AA-723E0D5985BA}"/>
                  </a:ext>
                </a:extLst>
              </p14:cNvPr>
              <p14:cNvContentPartPr/>
              <p14:nvPr/>
            </p14:nvContentPartPr>
            <p14:xfrm>
              <a:off x="11182350" y="830107"/>
              <a:ext cx="360" cy="360"/>
            </p14:xfrm>
          </p:contentPart>
        </mc:Choice>
        <mc:Fallback xmlns="">
          <p:pic>
            <p:nvPicPr>
              <p:cNvPr id="4" name="Encre 3">
                <a:extLst>
                  <a:ext uri="{FF2B5EF4-FFF2-40B4-BE49-F238E27FC236}">
                    <a16:creationId xmlns:a16="http://schemas.microsoft.com/office/drawing/2014/main" id="{5F004C25-F311-BFF2-67AA-723E0D5985BA}"/>
                  </a:ext>
                </a:extLst>
              </p:cNvPr>
              <p:cNvPicPr/>
              <p:nvPr/>
            </p:nvPicPr>
            <p:blipFill>
              <a:blip r:embed="rId6"/>
              <a:stretch>
                <a:fillRect/>
              </a:stretch>
            </p:blipFill>
            <p:spPr>
              <a:xfrm>
                <a:off x="11173350" y="821107"/>
                <a:ext cx="18000" cy="18000"/>
              </a:xfrm>
              <a:prstGeom prst="rect">
                <a:avLst/>
              </a:prstGeom>
            </p:spPr>
          </p:pic>
        </mc:Fallback>
      </mc:AlternateContent>
    </p:spTree>
    <p:extLst>
      <p:ext uri="{BB962C8B-B14F-4D97-AF65-F5344CB8AC3E}">
        <p14:creationId xmlns:p14="http://schemas.microsoft.com/office/powerpoint/2010/main" val="320891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itre 4">
            <a:extLst>
              <a:ext uri="{FF2B5EF4-FFF2-40B4-BE49-F238E27FC236}">
                <a16:creationId xmlns:a16="http://schemas.microsoft.com/office/drawing/2014/main" id="{9CB91889-95BE-8F17-45BF-21B8CA0954B5}"/>
              </a:ext>
            </a:extLst>
          </p:cNvPr>
          <p:cNvSpPr>
            <a:spLocks noGrp="1"/>
          </p:cNvSpPr>
          <p:nvPr>
            <p:ph type="title"/>
          </p:nvPr>
        </p:nvSpPr>
        <p:spPr>
          <a:xfrm>
            <a:off x="609601" y="552782"/>
            <a:ext cx="4606456" cy="1154711"/>
          </a:xfrm>
        </p:spPr>
        <p:txBody>
          <a:bodyPr>
            <a:normAutofit/>
          </a:bodyPr>
          <a:lstStyle/>
          <a:p>
            <a:pPr algn="ctr"/>
            <a:r>
              <a:rPr lang="fr-FR" dirty="0">
                <a:solidFill>
                  <a:schemeClr val="accent4">
                    <a:lumMod val="60000"/>
                    <a:lumOff val="40000"/>
                  </a:schemeClr>
                </a:solidFill>
                <a:latin typeface="Arial" panose="020B0604020202020204" pitchFamily="34" charset="0"/>
                <a:cs typeface="Arial" panose="020B0604020202020204" pitchFamily="34" charset="0"/>
              </a:rPr>
              <a:t>L’EUSTRESS</a:t>
            </a:r>
          </a:p>
        </p:txBody>
      </p:sp>
      <p:sp>
        <p:nvSpPr>
          <p:cNvPr id="6" name="Espace réservé du contenu 5">
            <a:extLst>
              <a:ext uri="{FF2B5EF4-FFF2-40B4-BE49-F238E27FC236}">
                <a16:creationId xmlns:a16="http://schemas.microsoft.com/office/drawing/2014/main" id="{B88407B6-61DB-CC40-8256-0ECE4FFA67EC}"/>
              </a:ext>
            </a:extLst>
          </p:cNvPr>
          <p:cNvSpPr>
            <a:spLocks noGrp="1"/>
          </p:cNvSpPr>
          <p:nvPr>
            <p:ph idx="1"/>
          </p:nvPr>
        </p:nvSpPr>
        <p:spPr>
          <a:xfrm>
            <a:off x="436027" y="1951772"/>
            <a:ext cx="6167973" cy="4589376"/>
          </a:xfrm>
        </p:spPr>
        <p:txBody>
          <a:bodyPr anchor="t">
            <a:normAutofit/>
          </a:bodyPr>
          <a:lstStyle/>
          <a:p>
            <a:pPr>
              <a:lnSpc>
                <a:spcPct val="100000"/>
              </a:lnSpc>
            </a:pPr>
            <a:r>
              <a:rPr lang="fr-FR" sz="1400" b="0" i="0" dirty="0">
                <a:effectLst/>
                <a:latin typeface="Arial" panose="020B0604020202020204" pitchFamily="34" charset="0"/>
                <a:cs typeface="Arial" panose="020B0604020202020204" pitchFamily="34" charset="0"/>
              </a:rPr>
              <a:t>  </a:t>
            </a:r>
            <a:r>
              <a:rPr lang="fr-FR" b="0" i="0" dirty="0">
                <a:effectLst/>
                <a:latin typeface="Arial" panose="020B0604020202020204" pitchFamily="34" charset="0"/>
                <a:cs typeface="Arial" panose="020B0604020202020204" pitchFamily="34" charset="0"/>
              </a:rPr>
              <a:t>L’eustress est un stress </a:t>
            </a:r>
            <a:r>
              <a:rPr lang="fr-FR" b="1" i="0" u="sng" dirty="0">
                <a:effectLst/>
                <a:latin typeface="Arial" panose="020B0604020202020204" pitchFamily="34" charset="0"/>
                <a:cs typeface="Arial" panose="020B0604020202020204" pitchFamily="34" charset="0"/>
              </a:rPr>
              <a:t>positif</a:t>
            </a:r>
            <a:r>
              <a:rPr lang="fr-FR" b="0" i="0" dirty="0">
                <a:effectLst/>
                <a:latin typeface="Arial" panose="020B0604020202020204" pitchFamily="34" charset="0"/>
                <a:cs typeface="Arial" panose="020B0604020202020204" pitchFamily="34" charset="0"/>
              </a:rPr>
              <a:t> de courte durée qui procure la motivation nécessaire à la performance, le succès ou la victoire. L’eustress peut être joyeux, excitant et énergisant (spécialement sur une courte période). </a:t>
            </a:r>
          </a:p>
          <a:p>
            <a:pPr>
              <a:lnSpc>
                <a:spcPct val="100000"/>
              </a:lnSpc>
            </a:pPr>
            <a:r>
              <a:rPr lang="fr-FR" b="0" i="0" dirty="0">
                <a:effectLst/>
                <a:latin typeface="Arial" panose="020B0604020202020204" pitchFamily="34" charset="0"/>
                <a:cs typeface="Arial" panose="020B0604020202020204" pitchFamily="34" charset="0"/>
              </a:rPr>
              <a:t>L’eustress est nécessaire pour augmenter l’énergie et/ou l’inspiration. Le bon stress (eustress) est très utile et nécessaire. Une quantité adéquate de stress est positive et stimulante : c’est sain et nous permet d’accomplir nos tâches plus vite et mieux. Le bon stress renforce nos muscles, améliore notre fonction cardiaque, aiguise notre pensée et notre réaction.</a:t>
            </a:r>
          </a:p>
        </p:txBody>
      </p:sp>
      <p:pic>
        <p:nvPicPr>
          <p:cNvPr id="8" name="Image 7" descr="Une image contenant personne, Visage humain, habits, fille&#10;&#10;Description générée automatiquement">
            <a:extLst>
              <a:ext uri="{FF2B5EF4-FFF2-40B4-BE49-F238E27FC236}">
                <a16:creationId xmlns:a16="http://schemas.microsoft.com/office/drawing/2014/main" id="{E0A2E7A2-EAFC-5650-4AEE-07CB45C65621}"/>
              </a:ext>
            </a:extLst>
          </p:cNvPr>
          <p:cNvPicPr>
            <a:picLocks noChangeAspect="1"/>
          </p:cNvPicPr>
          <p:nvPr/>
        </p:nvPicPr>
        <p:blipFill rotWithShape="1">
          <a:blip r:embed="rId2">
            <a:extLst>
              <a:ext uri="{28A0092B-C50C-407E-A947-70E740481C1C}">
                <a14:useLocalDpi xmlns:a14="http://schemas.microsoft.com/office/drawing/2010/main" val="0"/>
              </a:ext>
            </a:extLst>
          </a:blip>
          <a:srcRect l="26530" r="6801" b="1"/>
          <a:stretch/>
        </p:blipFill>
        <p:spPr>
          <a:xfrm>
            <a:off x="6604000" y="1132114"/>
            <a:ext cx="5588000" cy="5725886"/>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60901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lash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docProps/app.xml><?xml version="1.0" encoding="utf-8"?>
<Properties xmlns="http://schemas.openxmlformats.org/officeDocument/2006/extended-properties" xmlns:vt="http://schemas.openxmlformats.org/officeDocument/2006/docPropsVTypes">
  <TotalTime>839</TotalTime>
  <Words>1691</Words>
  <Application>Microsoft Office PowerPoint</Application>
  <PresentationFormat>Grand écran</PresentationFormat>
  <Paragraphs>156</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Avenir Next LT Pro</vt:lpstr>
      <vt:lpstr>Posterama</vt:lpstr>
      <vt:lpstr>RNSCamelia-Bold</vt:lpstr>
      <vt:lpstr>Wingdings</vt:lpstr>
      <vt:lpstr>SplashVTI</vt:lpstr>
      <vt:lpstr>La gestion du stress </vt:lpstr>
      <vt:lpstr>Sommaire</vt:lpstr>
      <vt:lpstr>      I. Définition du Stress  Evaluer sa connaissance du stress </vt:lpstr>
      <vt:lpstr>Question 1: </vt:lpstr>
      <vt:lpstr>Réponse: A </vt:lpstr>
      <vt:lpstr>Question 2 :  </vt:lpstr>
      <vt:lpstr>Présentation PowerPoint</vt:lpstr>
      <vt:lpstr>STRESS :  le “bon” et le “mauvais”</vt:lpstr>
      <vt:lpstr>L’EUSTRESS</vt:lpstr>
      <vt:lpstr>Distress</vt:lpstr>
      <vt:lpstr>2. Identifier les stresseurs et les symptômes </vt:lpstr>
      <vt:lpstr>   Définition : </vt:lpstr>
      <vt:lpstr>Différentes formes  </vt:lpstr>
      <vt:lpstr>Principal cause du stress Les stresseurs ! </vt:lpstr>
      <vt:lpstr>Attention aux signaux physiques du au stress</vt:lpstr>
      <vt:lpstr>Le sommeil</vt:lpstr>
      <vt:lpstr>Les problèmes du stress </vt:lpstr>
      <vt:lpstr>EXERCICE 1 : la douche </vt:lpstr>
      <vt:lpstr>EXCERCICE 2 : LE CONTACT</vt:lpstr>
      <vt:lpstr>EXERCICES 3 : COHÉRENCE CARDIAQUE   </vt:lpstr>
      <vt:lpstr>Profil psychologique des stressés</vt:lpstr>
      <vt:lpstr>Le type A : L’extraverti , le sanguin </vt:lpstr>
      <vt:lpstr>Le type  B : Ambiverti, la force tranquille, l’ équilibre  </vt:lpstr>
      <vt:lpstr>Type C : L’introverti  </vt:lpstr>
      <vt:lpstr>Ce qu’il faut retenir sur le Stress </vt:lpstr>
      <vt:lpstr>Grille d’évaluation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 du stress </dc:title>
  <dc:creator>ludivine sivry</dc:creator>
  <cp:lastModifiedBy>ludivine sivry</cp:lastModifiedBy>
  <cp:revision>2</cp:revision>
  <dcterms:created xsi:type="dcterms:W3CDTF">2024-02-03T09:25:19Z</dcterms:created>
  <dcterms:modified xsi:type="dcterms:W3CDTF">2024-02-13T20:07:01Z</dcterms:modified>
</cp:coreProperties>
</file>